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60" r:id="rId4"/>
    <p:sldId id="297" r:id="rId5"/>
    <p:sldId id="261" r:id="rId6"/>
    <p:sldId id="258" r:id="rId7"/>
    <p:sldId id="262" r:id="rId8"/>
    <p:sldId id="263" r:id="rId9"/>
    <p:sldId id="259" r:id="rId10"/>
    <p:sldId id="298" r:id="rId11"/>
    <p:sldId id="264" r:id="rId12"/>
    <p:sldId id="265" r:id="rId13"/>
    <p:sldId id="266" r:id="rId14"/>
    <p:sldId id="267" r:id="rId15"/>
    <p:sldId id="268" r:id="rId16"/>
    <p:sldId id="275" r:id="rId17"/>
    <p:sldId id="270" r:id="rId18"/>
    <p:sldId id="271" r:id="rId19"/>
    <p:sldId id="272" r:id="rId20"/>
    <p:sldId id="299" r:id="rId21"/>
    <p:sldId id="273" r:id="rId22"/>
    <p:sldId id="274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5" r:id="rId41"/>
    <p:sldId id="296" r:id="rId42"/>
    <p:sldId id="300" r:id="rId4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2221"/>
    <a:srgbClr val="666377"/>
    <a:srgbClr val="0F3600"/>
    <a:srgbClr val="043449"/>
    <a:srgbClr val="5E6373"/>
    <a:srgbClr val="A8B1AA"/>
    <a:srgbClr val="A1646A"/>
    <a:srgbClr val="DE8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7D1801-3686-5C46-85FE-697EDCD42D13}" v="6" dt="2026-04-06T16:30:25.2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3" autoAdjust="0"/>
    <p:restoredTop sz="96024"/>
  </p:normalViewPr>
  <p:slideViewPr>
    <p:cSldViewPr snapToGrid="0">
      <p:cViewPr varScale="1">
        <p:scale>
          <a:sx n="113" d="100"/>
          <a:sy n="113" d="100"/>
        </p:scale>
        <p:origin x="4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A25FC-990F-834F-B702-E64637F60B5E}" type="datetimeFigureOut">
              <a:rPr lang="en-US" smtClean="0"/>
              <a:t>5/1/26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08BB9-6E71-0640-9DA3-338D2FCCD3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201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7BC76-B972-F2A6-576C-B4EA2A7895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8E9E5-3E59-2CE5-3152-A1F16A0E1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55046-9A0B-D774-C6B9-E637A39F2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01/05/2026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88F71-DD25-EE01-6850-CEECB11B3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19CE2-749A-5BF4-2CAB-F9D9BD68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792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4063B-EB39-76DA-A051-D8FAC906E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DB1E51-8895-7952-069C-D7867E9B2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F3769-856D-F0B3-BF0A-15A23EF15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01/05/2026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6EBE0-15FD-C626-31D6-058E070C6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ACBD-467D-FBF8-B2C5-D1CE5434D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161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84DB61-4D2B-68CF-742E-5A2105D9B9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04C7BC-EC4F-357D-939C-4A83A618D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032C4-7D52-32CD-51D7-5C3BD443D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01/05/2026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571C-4BA8-67BD-6E9C-DA74F3E17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83481-9B41-1C55-288F-43E0117E4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08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3A22-CFF4-4FD7-0D01-6EE68517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B49A3-DFA0-9882-CD99-538989B73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EB6CB-FDB0-56FF-A250-1015EC61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01/05/2026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FBB6D-B890-5AE4-3B14-2A4C6A6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9148-B801-AC1D-E9B3-870EFF6B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890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52DC4-092C-0B67-3BBC-AFDDA87D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1B5A0-6594-0923-4A2D-2DDD6C713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695A1-481B-1E79-2E31-36E387D49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01/05/2026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B2A26-D894-5162-8BAD-06D00A3D4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9580A-6AF6-2F2D-E30F-FC3EE8F0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286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F7AA-B3FD-79B1-6AE2-3B064842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705DF-4D6A-0CF5-F9B8-23F3D0FB4F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C15D0-5599-0240-1BD5-801CC578E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AD005-3CCE-AF19-FF1B-7F29C499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01/05/2026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ED1DED-B187-C2EE-DDEF-28CDB740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BD4A4-D064-B5E9-DDBC-5E25E045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63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4A74-C41A-1F71-1477-CA09AEF6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CE21-9169-0F94-410E-B938AEAD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B15C6-473E-7784-23D3-B6ED2DE9B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5864F0-E273-1F16-F0EB-B9F1B83158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4FF94E-0507-5E82-2BCF-7377114B1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FA44A3-0114-DDA4-9EF0-87E91D2A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01/05/2026</a:t>
            </a:fld>
            <a:endParaRPr lang="pt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377783-660C-D39E-D2D0-6BF98D15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F9AA5-8E4F-F7CD-33E9-B7794BBA1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9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9312F-4DAF-FAE5-4AAB-39B9691CE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B131BF-B9FF-7C84-D45F-474D7612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01/05/2026</a:t>
            </a:fld>
            <a:endParaRPr lang="pt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417E3-436F-2E84-921B-74484C528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9EE9F0-1DBC-F573-E2B8-CE20062EB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446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5B57E-F04B-3079-73B8-0639DE60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01/05/2026</a:t>
            </a:fld>
            <a:endParaRPr lang="pt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03B380-ACEB-CD8B-67A4-2F1E1BBF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EE92F-E2C0-BA3B-6029-371530206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51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C2615-22F2-8C54-6D75-63EF3395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6110E-3510-7B75-9DE8-11604C4E1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ACEA4-DEB3-385B-3A00-9AF343D2D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2596-EC95-1BA2-DF68-782AA9EFD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01/05/2026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09BAC-1C7A-8528-AEBC-5C30A657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BCBF8-26D8-B80D-6ED8-E1990085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76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44614-450D-FCEA-96D2-8AF8DD828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7AED-23F5-E5F4-2AB6-6F439C3756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97F53-5FC6-9663-C31B-3382DB0B4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7D5A1-4694-A2B5-7474-6DB6B75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01/05/2026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19BA5-7361-BD5F-8D49-7ED81FE3B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CF5C22-5CFF-C0C7-67A9-9A035C1F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397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A441DD-D9B4-033A-06AE-39F00A091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5B379-CA6C-C0BC-5953-4E354ED1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5C338-5207-ABFC-FD22-01E247CC7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9ADE-8CFD-4149-873B-3F8662D8AEAA}" type="datetimeFigureOut">
              <a:rPr lang="pt-BR" smtClean="0"/>
              <a:t>01/05/2026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E2FBA-F896-00F0-594A-7D3813B62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B4833-CF0B-3672-8589-BF102C0ED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083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F0B0460-4ED6-1CE3-FAFB-0D303AEE916E}"/>
              </a:ext>
            </a:extLst>
          </p:cNvPr>
          <p:cNvSpPr txBox="1"/>
          <p:nvPr/>
        </p:nvSpPr>
        <p:spPr>
          <a:xfrm>
            <a:off x="7598354" y="6438512"/>
            <a:ext cx="22124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1200" dirty="0">
                <a:latin typeface="Montserrat SemiBold" panose="00000700000000000000" pitchFamily="50" charset="0"/>
              </a:rPr>
              <a:t>День жіночого служіння</a:t>
            </a:r>
            <a:endParaRPr lang="pt-BR" sz="1200" dirty="0">
              <a:latin typeface="Montserrat SemiBold" panose="00000700000000000000" pitchFamily="50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889B2B-8669-A131-C692-C2AB9C525827}"/>
              </a:ext>
            </a:extLst>
          </p:cNvPr>
          <p:cNvSpPr txBox="1"/>
          <p:nvPr/>
        </p:nvSpPr>
        <p:spPr>
          <a:xfrm>
            <a:off x="-281559" y="3436374"/>
            <a:ext cx="741977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400" b="1" i="1" dirty="0">
              <a:latin typeface="+mj-lt"/>
            </a:endParaRPr>
          </a:p>
          <a:p>
            <a:pPr algn="ctr"/>
            <a:r>
              <a:rPr lang="uk-UA" sz="5400" b="1" i="1" dirty="0">
                <a:solidFill>
                  <a:schemeClr val="bg1"/>
                </a:solidFill>
                <a:latin typeface="+mj-lt"/>
                <a:cs typeface="Arima Madurai Semi Bold" pitchFamily="2" charset="77"/>
              </a:rPr>
              <a:t>Хінені</a:t>
            </a:r>
            <a:r>
              <a:rPr lang="en-US" sz="5400" b="1" i="1" dirty="0">
                <a:solidFill>
                  <a:schemeClr val="bg1"/>
                </a:solidFill>
                <a:latin typeface="+mj-lt"/>
                <a:cs typeface="Arima Madurai Semi Bold" pitchFamily="2" charset="77"/>
              </a:rPr>
              <a:t>, </a:t>
            </a:r>
            <a:r>
              <a:rPr lang="uk-UA" sz="5400" b="1" i="1" dirty="0">
                <a:solidFill>
                  <a:schemeClr val="bg1"/>
                </a:solidFill>
                <a:latin typeface="+mj-lt"/>
                <a:cs typeface="Arima Madurai Semi Bold" pitchFamily="2" charset="77"/>
              </a:rPr>
              <a:t>ось я</a:t>
            </a:r>
            <a:r>
              <a:rPr lang="en-US" sz="5400" b="1" i="1" dirty="0">
                <a:solidFill>
                  <a:schemeClr val="bg1"/>
                </a:solidFill>
                <a:latin typeface="+mj-lt"/>
                <a:cs typeface="Arima Madurai Semi Bold" pitchFamily="2" charset="77"/>
              </a:rPr>
              <a:t>!</a:t>
            </a:r>
          </a:p>
          <a:p>
            <a:pPr algn="ctr"/>
            <a:endParaRPr lang="en-US" sz="4400" b="1" dirty="0">
              <a:solidFill>
                <a:schemeClr val="bg1"/>
              </a:solidFill>
              <a:latin typeface="+mj-lt"/>
              <a:cs typeface="Arima Madurai Semi Bold" pitchFamily="2" charset="77"/>
            </a:endParaRPr>
          </a:p>
          <a:p>
            <a:pPr algn="ctr"/>
            <a:r>
              <a:rPr lang="uk-UA" sz="3200" dirty="0">
                <a:solidFill>
                  <a:schemeClr val="bg1"/>
                </a:solidFill>
                <a:latin typeface="+mj-lt"/>
              </a:rPr>
              <a:t>Мері Еллен Вайнгарднер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F3E9FA-F493-0A7E-ABD3-0A6E08CAA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819" y="6438512"/>
            <a:ext cx="386972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9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DAD4EE-7FA5-36B1-2F19-38D82FB58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EA9B614-4219-5266-B86D-B6BF21100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sz="4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Застосування</a:t>
            </a:r>
            <a:endParaRPr lang="pt-B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stanty Cortez" panose="02000506000000020003" pitchFamily="2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767A8EB-3ED0-4273-50F9-3DE4AE1C20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4935" y="1719618"/>
            <a:ext cx="10039720" cy="5138382"/>
          </a:xfrm>
        </p:spPr>
        <p:txBody>
          <a:bodyPr>
            <a:normAutofit/>
          </a:bodyPr>
          <a:lstStyle/>
          <a:p>
            <a:endParaRPr lang="en-US" sz="3200" dirty="0"/>
          </a:p>
          <a:p>
            <a:endParaRPr lang="en-US" sz="3200" dirty="0"/>
          </a:p>
          <a:p>
            <a:pPr marL="0" indent="0">
              <a:buNone/>
            </a:pPr>
            <a:r>
              <a:rPr lang="uk-UA" sz="3600" dirty="0"/>
              <a:t>Ви не хочете сказати «ні» Богу, але тихо починаєте віддалятися від Нього, бо відчуваєте провину, але не хочете слухатися.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699665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0A6482-9A58-C1AC-7F6B-FAF0A277C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08814-ED5D-0994-CB38-A63B4FEFB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uk-UA" dirty="0">
                <a:cs typeface="Times New Roman" panose="02020603050405020304" pitchFamily="18" charset="0"/>
              </a:rPr>
              <a:t>ВІДПОВІДІ БОГУ</a:t>
            </a:r>
            <a:br>
              <a:rPr lang="en-US" b="1" dirty="0">
                <a:cs typeface="Times New Roman" panose="02020603050405020304" pitchFamily="18" charset="0"/>
              </a:rPr>
            </a:br>
            <a:r>
              <a:rPr lang="uk-UA" b="1" i="1" dirty="0">
                <a:cs typeface="Times New Roman" panose="02020603050405020304" pitchFamily="18" charset="0"/>
              </a:rPr>
              <a:t>Петро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C9705-82BC-E14C-74F3-30221DF34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/>
          </a:bodyPr>
          <a:lstStyle/>
          <a:p>
            <a:r>
              <a:rPr lang="uk-UA" sz="3200" dirty="0"/>
              <a:t>В </a:t>
            </a:r>
            <a:r>
              <a:rPr lang="uk-UA" sz="3200" i="1" dirty="0"/>
              <a:t>Луки 5:1–3</a:t>
            </a:r>
            <a:r>
              <a:rPr lang="uk-UA" sz="3200" dirty="0"/>
              <a:t>. На Ісуса тисне натовп. Він бачить два рибальські човни з рибалками, які вже закінчили роботу на цей день і миють свої сітки. </a:t>
            </a:r>
          </a:p>
          <a:p>
            <a:r>
              <a:rPr lang="uk-UA" sz="3200" dirty="0"/>
              <a:t>Ісус сідає в човен Симона Петра і просить його трохи відплисти, а потім починає навчати.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87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75AB74-51BA-7EEC-72F7-1A2305B33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78435-15FF-213A-5978-89C87FC0B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b="1" i="1" dirty="0">
                <a:solidFill>
                  <a:schemeClr val="bg1"/>
                </a:solidFill>
              </a:rPr>
              <a:t>Прохання Ісуса та відповідь Петра</a:t>
            </a:r>
            <a:endParaRPr lang="en-US" b="1" i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B907F2-591D-6544-9F2E-922633202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08252"/>
            <a:ext cx="10065809" cy="4952144"/>
          </a:xfrm>
        </p:spPr>
        <p:txBody>
          <a:bodyPr>
            <a:noAutofit/>
          </a:bodyPr>
          <a:lstStyle/>
          <a:p>
            <a:r>
              <a:rPr lang="uk-UA" dirty="0"/>
              <a:t>Коли Ісус закінчує навчати, у </a:t>
            </a:r>
            <a:r>
              <a:rPr lang="uk-UA" i="1" dirty="0"/>
              <a:t>4-му вірші </a:t>
            </a:r>
            <a:r>
              <a:rPr lang="uk-UA" dirty="0"/>
              <a:t>Він каже Петру: «Випливи на глибоке і закинь свої сіті, щоб наловити рибу». </a:t>
            </a:r>
            <a:endParaRPr lang="en-US" dirty="0">
              <a:cs typeface="Times New Roman" panose="02020603050405020304" pitchFamily="18" charset="0"/>
            </a:endParaRPr>
          </a:p>
          <a:p>
            <a:endParaRPr lang="en-US" dirty="0">
              <a:cs typeface="Times New Roman" panose="02020603050405020304" pitchFamily="18" charset="0"/>
            </a:endParaRPr>
          </a:p>
          <a:p>
            <a:r>
              <a:rPr lang="uk-UA" dirty="0"/>
              <a:t>Згадаймо, хто такий Симон Петро. Він провів все своє життя на цьому озері, ловлячи рибу. Він досвідчений рибалка.</a:t>
            </a:r>
          </a:p>
          <a:p>
            <a:endParaRPr lang="en-US" dirty="0">
              <a:cs typeface="Times New Roman" panose="02020603050405020304" pitchFamily="18" charset="0"/>
            </a:endParaRPr>
          </a:p>
          <a:p>
            <a:r>
              <a:rPr lang="uk-UA" dirty="0"/>
              <a:t>Він знає Ісуса і любить Його, але ще більше довіряє </a:t>
            </a:r>
            <a:r>
              <a:rPr lang="uk-UA" b="1" i="1" dirty="0"/>
              <a:t>власній</a:t>
            </a:r>
            <a:r>
              <a:rPr lang="uk-UA" i="1" dirty="0"/>
              <a:t> </a:t>
            </a:r>
            <a:r>
              <a:rPr lang="uk-UA" dirty="0"/>
              <a:t>думці; зрештою, він провів все своє життя, ловлячи рибу на цих водах.</a:t>
            </a: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B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900" dirty="0"/>
          </a:p>
        </p:txBody>
      </p:sp>
    </p:spTree>
    <p:extLst>
      <p:ext uri="{BB962C8B-B14F-4D97-AF65-F5344CB8AC3E}">
        <p14:creationId xmlns:p14="http://schemas.microsoft.com/office/powerpoint/2010/main" val="1917232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C70FEB-70ED-4867-1BFC-36483821F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F907E-B8E1-1901-B815-B87FCD6F4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b="1" i="1" dirty="0">
                <a:solidFill>
                  <a:schemeClr val="bg1"/>
                </a:solidFill>
              </a:rPr>
              <a:t>Прохання Ісуса та відповідь Петра</a:t>
            </a:r>
            <a:endParaRPr lang="en-US" b="1" i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0979F3-DD1D-E2F6-D81E-5A8812A5E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295563"/>
            <a:ext cx="9785445" cy="4345093"/>
          </a:xfrm>
        </p:spPr>
        <p:txBody>
          <a:bodyPr>
            <a:normAutofit fontScale="25000" lnSpcReduction="20000"/>
          </a:bodyPr>
          <a:lstStyle/>
          <a:p>
            <a:r>
              <a:rPr lang="ru-RU" sz="12800" dirty="0">
                <a:cs typeface="Times New Roman" panose="02020603050405020304" pitchFamily="18" charset="0"/>
              </a:rPr>
              <a:t>У </a:t>
            </a:r>
            <a:r>
              <a:rPr lang="ru-RU" sz="12800" i="1" dirty="0">
                <a:cs typeface="Times New Roman" panose="02020603050405020304" pitchFamily="18" charset="0"/>
              </a:rPr>
              <a:t>5-му </a:t>
            </a:r>
            <a:r>
              <a:rPr lang="ru-RU" sz="12800" i="1" dirty="0" err="1">
                <a:cs typeface="Times New Roman" panose="02020603050405020304" pitchFamily="18" charset="0"/>
              </a:rPr>
              <a:t>вірші</a:t>
            </a:r>
            <a:r>
              <a:rPr lang="ru-RU" sz="12800" i="1" dirty="0">
                <a:cs typeface="Times New Roman" panose="02020603050405020304" pitchFamily="18" charset="0"/>
              </a:rPr>
              <a:t> </a:t>
            </a:r>
            <a:r>
              <a:rPr lang="ru-RU" sz="12800" dirty="0">
                <a:cs typeface="Times New Roman" panose="02020603050405020304" pitchFamily="18" charset="0"/>
              </a:rPr>
              <a:t>Симон </a:t>
            </a:r>
            <a:r>
              <a:rPr lang="ru-RU" sz="12800" dirty="0" err="1">
                <a:cs typeface="Times New Roman" panose="02020603050405020304" pitchFamily="18" charset="0"/>
              </a:rPr>
              <a:t>відповів</a:t>
            </a:r>
            <a:r>
              <a:rPr lang="ru-RU" sz="12800" dirty="0">
                <a:cs typeface="Times New Roman" panose="02020603050405020304" pitchFamily="18" charset="0"/>
              </a:rPr>
              <a:t> і сказав до </a:t>
            </a:r>
            <a:r>
              <a:rPr lang="ru-RU" sz="12800" dirty="0" err="1">
                <a:cs typeface="Times New Roman" panose="02020603050405020304" pitchFamily="18" charset="0"/>
              </a:rPr>
              <a:t>Ісуса</a:t>
            </a:r>
            <a:r>
              <a:rPr lang="ru-RU" sz="12800" dirty="0">
                <a:cs typeface="Times New Roman" panose="02020603050405020304" pitchFamily="18" charset="0"/>
              </a:rPr>
              <a:t>, Сина </a:t>
            </a:r>
            <a:r>
              <a:rPr lang="ru-RU" sz="12800" dirty="0" err="1">
                <a:cs typeface="Times New Roman" panose="02020603050405020304" pitchFamily="18" charset="0"/>
              </a:rPr>
              <a:t>Божого</a:t>
            </a:r>
            <a:r>
              <a:rPr lang="ru-RU" sz="12800" dirty="0">
                <a:cs typeface="Times New Roman" panose="02020603050405020304" pitchFamily="18" charset="0"/>
              </a:rPr>
              <a:t>: «Наставнику, </a:t>
            </a:r>
            <a:r>
              <a:rPr lang="ru-RU" sz="12800" dirty="0" err="1">
                <a:cs typeface="Times New Roman" panose="02020603050405020304" pitchFamily="18" charset="0"/>
              </a:rPr>
              <a:t>цілу</a:t>
            </a:r>
            <a:r>
              <a:rPr lang="ru-RU" sz="12800" dirty="0">
                <a:cs typeface="Times New Roman" panose="02020603050405020304" pitchFamily="18" charset="0"/>
              </a:rPr>
              <a:t> </a:t>
            </a:r>
            <a:r>
              <a:rPr lang="ru-RU" sz="12800" dirty="0" err="1">
                <a:cs typeface="Times New Roman" panose="02020603050405020304" pitchFamily="18" charset="0"/>
              </a:rPr>
              <a:t>ніч</a:t>
            </a:r>
            <a:r>
              <a:rPr lang="ru-RU" sz="12800" dirty="0">
                <a:cs typeface="Times New Roman" panose="02020603050405020304" pitchFamily="18" charset="0"/>
              </a:rPr>
              <a:t> ми </a:t>
            </a:r>
            <a:r>
              <a:rPr lang="ru-RU" sz="12800" dirty="0" err="1">
                <a:cs typeface="Times New Roman" panose="02020603050405020304" pitchFamily="18" charset="0"/>
              </a:rPr>
              <a:t>трудилися</a:t>
            </a:r>
            <a:r>
              <a:rPr lang="ru-RU" sz="12800" dirty="0">
                <a:cs typeface="Times New Roman" panose="02020603050405020304" pitchFamily="18" charset="0"/>
              </a:rPr>
              <a:t>, </a:t>
            </a:r>
            <a:r>
              <a:rPr lang="ru-RU" sz="12800" dirty="0" err="1">
                <a:cs typeface="Times New Roman" panose="02020603050405020304" pitchFamily="18" charset="0"/>
              </a:rPr>
              <a:t>але</a:t>
            </a:r>
            <a:r>
              <a:rPr lang="ru-RU" sz="12800" dirty="0">
                <a:cs typeface="Times New Roman" panose="02020603050405020304" pitchFamily="18" charset="0"/>
              </a:rPr>
              <a:t> </a:t>
            </a:r>
            <a:r>
              <a:rPr lang="ru-RU" sz="12800" dirty="0" err="1">
                <a:cs typeface="Times New Roman" panose="02020603050405020304" pitchFamily="18" charset="0"/>
              </a:rPr>
              <a:t>нічого</a:t>
            </a:r>
            <a:r>
              <a:rPr lang="ru-RU" sz="12800" dirty="0">
                <a:cs typeface="Times New Roman" panose="02020603050405020304" pitchFamily="18" charset="0"/>
              </a:rPr>
              <a:t> не </a:t>
            </a:r>
            <a:r>
              <a:rPr lang="ru-RU" sz="12800" dirty="0" err="1">
                <a:cs typeface="Times New Roman" panose="02020603050405020304" pitchFamily="18" charset="0"/>
              </a:rPr>
              <a:t>піймали</a:t>
            </a:r>
            <a:r>
              <a:rPr lang="ru-RU" sz="12800" dirty="0">
                <a:cs typeface="Times New Roman" panose="02020603050405020304" pitchFamily="18" charset="0"/>
              </a:rPr>
              <a:t>». </a:t>
            </a:r>
          </a:p>
          <a:p>
            <a:endParaRPr lang="en-US" sz="12800" dirty="0">
              <a:cs typeface="Times New Roman" panose="02020603050405020304" pitchFamily="18" charset="0"/>
            </a:endParaRPr>
          </a:p>
          <a:p>
            <a:r>
              <a:rPr lang="en-US" sz="12800" dirty="0">
                <a:cs typeface="Times New Roman" panose="02020603050405020304" pitchFamily="18" charset="0"/>
              </a:rPr>
              <a:t> </a:t>
            </a:r>
            <a:r>
              <a:rPr lang="ru-RU" sz="12800" dirty="0">
                <a:cs typeface="Times New Roman" panose="02020603050405020304" pitchFamily="18" charset="0"/>
              </a:rPr>
              <a:t>Але через </a:t>
            </a:r>
            <a:r>
              <a:rPr lang="ru-RU" sz="12800" dirty="0" err="1">
                <a:cs typeface="Times New Roman" panose="02020603050405020304" pitchFamily="18" charset="0"/>
              </a:rPr>
              <a:t>свої</a:t>
            </a:r>
            <a:r>
              <a:rPr lang="ru-RU" sz="12800" dirty="0">
                <a:cs typeface="Times New Roman" panose="02020603050405020304" pitchFamily="18" charset="0"/>
              </a:rPr>
              <a:t> </a:t>
            </a:r>
            <a:r>
              <a:rPr lang="ru-RU" sz="12800" dirty="0" err="1">
                <a:cs typeface="Times New Roman" panose="02020603050405020304" pitchFamily="18" charset="0"/>
              </a:rPr>
              <a:t>стосунки</a:t>
            </a:r>
            <a:r>
              <a:rPr lang="ru-RU" sz="12800" dirty="0">
                <a:cs typeface="Times New Roman" panose="02020603050405020304" pitchFamily="18" charset="0"/>
              </a:rPr>
              <a:t> з </a:t>
            </a:r>
            <a:r>
              <a:rPr lang="ru-RU" sz="12800" dirty="0" err="1">
                <a:cs typeface="Times New Roman" panose="02020603050405020304" pitchFamily="18" charset="0"/>
              </a:rPr>
              <a:t>Ісусом</a:t>
            </a:r>
            <a:r>
              <a:rPr lang="ru-RU" sz="12800" dirty="0">
                <a:cs typeface="Times New Roman" panose="02020603050405020304" pitchFamily="18" charset="0"/>
              </a:rPr>
              <a:t> </a:t>
            </a:r>
            <a:r>
              <a:rPr lang="ru-RU" sz="12800" dirty="0" err="1">
                <a:cs typeface="Times New Roman" panose="02020603050405020304" pitchFamily="18" charset="0"/>
              </a:rPr>
              <a:t>він</a:t>
            </a:r>
            <a:r>
              <a:rPr lang="ru-RU" sz="12800" dirty="0">
                <a:cs typeface="Times New Roman" panose="02020603050405020304" pitchFamily="18" charset="0"/>
              </a:rPr>
              <a:t> не </a:t>
            </a:r>
            <a:r>
              <a:rPr lang="ru-RU" sz="12800" dirty="0" err="1">
                <a:cs typeface="Times New Roman" panose="02020603050405020304" pitchFamily="18" charset="0"/>
              </a:rPr>
              <a:t>хоче</a:t>
            </a:r>
            <a:r>
              <a:rPr lang="ru-RU" sz="12800" dirty="0">
                <a:cs typeface="Times New Roman" panose="02020603050405020304" pitchFamily="18" charset="0"/>
              </a:rPr>
              <a:t> </a:t>
            </a:r>
            <a:r>
              <a:rPr lang="ru-RU" sz="12800" dirty="0" err="1">
                <a:cs typeface="Times New Roman" panose="02020603050405020304" pitchFamily="18" charset="0"/>
              </a:rPr>
              <a:t>сказати</a:t>
            </a:r>
            <a:r>
              <a:rPr lang="ru-RU" sz="12800" dirty="0">
                <a:cs typeface="Times New Roman" panose="02020603050405020304" pitchFamily="18" charset="0"/>
              </a:rPr>
              <a:t>: «</a:t>
            </a:r>
            <a:r>
              <a:rPr lang="ru-RU" sz="12800" dirty="0" err="1">
                <a:cs typeface="Times New Roman" panose="02020603050405020304" pitchFamily="18" charset="0"/>
              </a:rPr>
              <a:t>Ні</a:t>
            </a:r>
            <a:r>
              <a:rPr lang="ru-RU" sz="12800" dirty="0">
                <a:cs typeface="Times New Roman" panose="02020603050405020304" pitchFamily="18" charset="0"/>
              </a:rPr>
              <a:t>, </a:t>
            </a:r>
            <a:r>
              <a:rPr lang="ru-RU" sz="12800" dirty="0" err="1">
                <a:cs typeface="Times New Roman" panose="02020603050405020304" pitchFamily="18" charset="0"/>
              </a:rPr>
              <a:t>Ісусе</a:t>
            </a:r>
            <a:r>
              <a:rPr lang="ru-RU" sz="12800" dirty="0">
                <a:cs typeface="Times New Roman" panose="02020603050405020304" pitchFamily="18" charset="0"/>
              </a:rPr>
              <a:t>, </a:t>
            </a:r>
            <a:r>
              <a:rPr lang="ru-RU" sz="12800" dirty="0" err="1">
                <a:cs typeface="Times New Roman" panose="02020603050405020304" pitchFamily="18" charset="0"/>
              </a:rPr>
              <a:t>Ти</a:t>
            </a:r>
            <a:r>
              <a:rPr lang="ru-RU" sz="12800" dirty="0">
                <a:cs typeface="Times New Roman" panose="02020603050405020304" pitchFamily="18" charset="0"/>
              </a:rPr>
              <a:t> не </a:t>
            </a:r>
            <a:r>
              <a:rPr lang="ru-RU" sz="12800" dirty="0" err="1">
                <a:cs typeface="Times New Roman" panose="02020603050405020304" pitchFamily="18" charset="0"/>
              </a:rPr>
              <a:t>знаєш</a:t>
            </a:r>
            <a:r>
              <a:rPr lang="ru-RU" sz="12800" dirty="0">
                <a:cs typeface="Times New Roman" panose="02020603050405020304" pitchFamily="18" charset="0"/>
              </a:rPr>
              <a:t>, про </a:t>
            </a:r>
            <a:r>
              <a:rPr lang="ru-RU" sz="12800" dirty="0" err="1">
                <a:cs typeface="Times New Roman" panose="02020603050405020304" pitchFamily="18" charset="0"/>
              </a:rPr>
              <a:t>що</a:t>
            </a:r>
            <a:r>
              <a:rPr lang="ru-RU" sz="12800" dirty="0">
                <a:cs typeface="Times New Roman" panose="02020603050405020304" pitchFamily="18" charset="0"/>
              </a:rPr>
              <a:t> </a:t>
            </a:r>
            <a:r>
              <a:rPr lang="ru-RU" sz="12800" dirty="0" err="1">
                <a:cs typeface="Times New Roman" panose="02020603050405020304" pitchFamily="18" charset="0"/>
              </a:rPr>
              <a:t>говориш</a:t>
            </a:r>
            <a:r>
              <a:rPr lang="ru-RU" sz="12800" dirty="0">
                <a:cs typeface="Times New Roman" panose="02020603050405020304" pitchFamily="18" charset="0"/>
              </a:rPr>
              <a:t>. Я тут </a:t>
            </a:r>
            <a:r>
              <a:rPr lang="ru-RU" sz="12800" dirty="0" err="1">
                <a:cs typeface="Times New Roman" panose="02020603050405020304" pitchFamily="18" charset="0"/>
              </a:rPr>
              <a:t>рибалка</a:t>
            </a:r>
            <a:r>
              <a:rPr lang="ru-RU" sz="12800" dirty="0">
                <a:cs typeface="Times New Roman" panose="02020603050405020304" pitchFamily="18" charset="0"/>
              </a:rPr>
              <a:t>!» </a:t>
            </a:r>
          </a:p>
          <a:p>
            <a:pPr marL="0" indent="0">
              <a:buNone/>
            </a:pPr>
            <a:endParaRPr lang="en-US" sz="12800" dirty="0">
              <a:cs typeface="Times New Roman" panose="02020603050405020304" pitchFamily="18" charset="0"/>
            </a:endParaRPr>
          </a:p>
          <a:p>
            <a:r>
              <a:rPr lang="ru-RU" sz="12800" dirty="0" err="1">
                <a:cs typeface="Times New Roman" panose="02020603050405020304" pitchFamily="18" charset="0"/>
              </a:rPr>
              <a:t>Він</a:t>
            </a:r>
            <a:r>
              <a:rPr lang="ru-RU" sz="12800" dirty="0">
                <a:cs typeface="Times New Roman" panose="02020603050405020304" pitchFamily="18" charset="0"/>
              </a:rPr>
              <a:t> </a:t>
            </a:r>
            <a:r>
              <a:rPr lang="ru-RU" sz="12800" dirty="0" err="1">
                <a:cs typeface="Times New Roman" panose="02020603050405020304" pitchFamily="18" charset="0"/>
              </a:rPr>
              <a:t>каже</a:t>
            </a:r>
            <a:r>
              <a:rPr lang="ru-RU" sz="12800" dirty="0">
                <a:cs typeface="Times New Roman" panose="02020603050405020304" pitchFamily="18" charset="0"/>
              </a:rPr>
              <a:t>: «</a:t>
            </a:r>
            <a:r>
              <a:rPr lang="ru-RU" sz="12800" dirty="0" err="1">
                <a:cs typeface="Times New Roman" panose="02020603050405020304" pitchFamily="18" charset="0"/>
              </a:rPr>
              <a:t>Мій</a:t>
            </a:r>
            <a:r>
              <a:rPr lang="ru-RU" sz="12800" dirty="0">
                <a:cs typeface="Times New Roman" panose="02020603050405020304" pitchFamily="18" charset="0"/>
              </a:rPr>
              <a:t> </a:t>
            </a:r>
            <a:r>
              <a:rPr lang="ru-RU" sz="12800" dirty="0" err="1">
                <a:cs typeface="Times New Roman" panose="02020603050405020304" pitchFamily="18" charset="0"/>
              </a:rPr>
              <a:t>мудрий</a:t>
            </a:r>
            <a:r>
              <a:rPr lang="ru-RU" sz="12800" dirty="0">
                <a:cs typeface="Times New Roman" panose="02020603050405020304" pitchFamily="18" charset="0"/>
              </a:rPr>
              <a:t> Учителю, ми </a:t>
            </a:r>
            <a:r>
              <a:rPr lang="ru-RU" sz="12800" dirty="0" err="1">
                <a:cs typeface="Times New Roman" panose="02020603050405020304" pitchFamily="18" charset="0"/>
              </a:rPr>
              <a:t>намагалися</a:t>
            </a:r>
            <a:r>
              <a:rPr lang="ru-RU" sz="12800" dirty="0">
                <a:cs typeface="Times New Roman" panose="02020603050405020304" pitchFamily="18" charset="0"/>
              </a:rPr>
              <a:t> </a:t>
            </a:r>
            <a:r>
              <a:rPr lang="ru-RU" sz="12800" dirty="0" err="1">
                <a:cs typeface="Times New Roman" panose="02020603050405020304" pitchFamily="18" charset="0"/>
              </a:rPr>
              <a:t>ловити</a:t>
            </a:r>
            <a:r>
              <a:rPr lang="ru-RU" sz="12800" dirty="0">
                <a:cs typeface="Times New Roman" panose="02020603050405020304" pitchFamily="18" charset="0"/>
              </a:rPr>
              <a:t> рибу всю </a:t>
            </a:r>
            <a:r>
              <a:rPr lang="ru-RU" sz="12800" dirty="0" err="1">
                <a:cs typeface="Times New Roman" panose="02020603050405020304" pitchFamily="18" charset="0"/>
              </a:rPr>
              <a:t>ніч</a:t>
            </a:r>
            <a:r>
              <a:rPr lang="ru-RU" sz="12800" dirty="0">
                <a:cs typeface="Times New Roman" panose="02020603050405020304" pitchFamily="18" charset="0"/>
              </a:rPr>
              <a:t>, </a:t>
            </a:r>
            <a:r>
              <a:rPr lang="ru-RU" sz="12800" dirty="0" err="1">
                <a:cs typeface="Times New Roman" panose="02020603050405020304" pitchFamily="18" charset="0"/>
              </a:rPr>
              <a:t>але</a:t>
            </a:r>
            <a:r>
              <a:rPr lang="ru-RU" sz="12800" dirty="0">
                <a:cs typeface="Times New Roman" panose="02020603050405020304" pitchFamily="18" charset="0"/>
              </a:rPr>
              <a:t> не </a:t>
            </a:r>
            <a:r>
              <a:rPr lang="ru-RU" sz="12800" dirty="0" err="1">
                <a:cs typeface="Times New Roman" panose="02020603050405020304" pitchFamily="18" charset="0"/>
              </a:rPr>
              <a:t>мали</a:t>
            </a:r>
            <a:r>
              <a:rPr lang="ru-RU" sz="12800" dirty="0">
                <a:cs typeface="Times New Roman" panose="02020603050405020304" pitchFamily="18" charset="0"/>
              </a:rPr>
              <a:t> </a:t>
            </a:r>
            <a:r>
              <a:rPr lang="ru-RU" sz="12800" dirty="0" err="1">
                <a:cs typeface="Times New Roman" panose="02020603050405020304" pitchFamily="18" charset="0"/>
              </a:rPr>
              <a:t>успіху</a:t>
            </a:r>
            <a:r>
              <a:rPr lang="ru-RU" sz="12800" dirty="0">
                <a:cs typeface="Times New Roman" panose="02020603050405020304" pitchFamily="18" charset="0"/>
              </a:rPr>
              <a:t>». </a:t>
            </a:r>
            <a:endParaRPr lang="en-US" sz="128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BR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3833787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4335BF-ADD6-E90B-5247-B927860B6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FAFE1-377B-FC03-6A03-0974962AE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b="1" i="1" dirty="0">
                <a:solidFill>
                  <a:schemeClr val="bg1"/>
                </a:solidFill>
              </a:rPr>
              <a:t>Прохання Ісуса та відповідь Петра</a:t>
            </a:r>
            <a:endParaRPr lang="en-US" b="1" i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0BF7A-B489-214B-FC5F-0095998E6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3200" dirty="0"/>
              <a:t>Я думаю, що йому знадобилася хвилина, бо Ісус був у світі Петра, де той відчував себе експертом. </a:t>
            </a:r>
            <a:endParaRPr lang="en-US" sz="3200" dirty="0">
              <a:cs typeface="Times New Roman" panose="02020603050405020304" pitchFamily="18" charset="0"/>
            </a:endParaRPr>
          </a:p>
          <a:p>
            <a:r>
              <a:rPr lang="uk-UA" sz="3200" dirty="0"/>
              <a:t>Проте він згадав, з ким розмовляє, і сказав: «[</a:t>
            </a:r>
            <a:r>
              <a:rPr lang="uk-UA" sz="3200" i="1" dirty="0"/>
              <a:t>Проте</a:t>
            </a:r>
            <a:r>
              <a:rPr lang="uk-UA" sz="3200" dirty="0"/>
              <a:t>] </a:t>
            </a:r>
            <a:r>
              <a:rPr lang="uk-UA" sz="3200" b="1" i="1" dirty="0"/>
              <a:t>за словом Твоїм</a:t>
            </a:r>
            <a:r>
              <a:rPr lang="uk-UA" sz="3200" dirty="0"/>
              <a:t>, </a:t>
            </a:r>
            <a:r>
              <a:rPr lang="uk-UA" sz="3200" i="1" dirty="0"/>
              <a:t> </a:t>
            </a:r>
            <a:r>
              <a:rPr lang="uk-UA" sz="3200" dirty="0"/>
              <a:t>я закину сітку». </a:t>
            </a:r>
            <a:endParaRPr lang="en-US" sz="3200" dirty="0">
              <a:cs typeface="Times New Roman" panose="02020603050405020304" pitchFamily="18" charset="0"/>
            </a:endParaRPr>
          </a:p>
          <a:p>
            <a:r>
              <a:rPr lang="uk-UA" sz="3200" dirty="0"/>
              <a:t>Завдяки своїм стосункам з Ісусом, завдяки тому, що він довіряв Йому, він швидко оговтався від своєї недовіри і сказав: «Так, звичайно, я це зроблю».</a:t>
            </a:r>
            <a:r>
              <a:rPr lang="en-US" sz="3200" dirty="0"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US" sz="32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cs typeface="Times New Roman" panose="02020603050405020304" pitchFamily="18" charset="0"/>
              </a:rPr>
              <a:t> </a:t>
            </a:r>
            <a:endParaRPr lang="pt-BR" sz="32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476870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42097C-100E-B695-CF7D-8C64C17E4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D8AC0-5E43-A031-4D46-74E316F72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uk-UA" b="1" i="1" dirty="0">
                <a:cs typeface="Times New Roman" panose="02020603050405020304" pitchFamily="18" charset="0"/>
              </a:rPr>
              <a:t>Результат</a:t>
            </a:r>
            <a:endParaRPr lang="en-US" b="1" i="1" dirty="0"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1EFD6-10AE-E940-1D56-29675D3B4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/>
          </a:bodyPr>
          <a:lstStyle/>
          <a:p>
            <a:r>
              <a:rPr lang="uk-UA" sz="3200" dirty="0"/>
              <a:t>Результат описано у </a:t>
            </a:r>
            <a:r>
              <a:rPr lang="uk-UA" sz="3200" i="1" dirty="0"/>
              <a:t>вірші 6</a:t>
            </a:r>
            <a:r>
              <a:rPr lang="uk-UA" sz="3200" dirty="0"/>
              <a:t>: «І, зробивши це, вони наловили дуже багато риби, аж їхні сіті почали рватися.». </a:t>
            </a:r>
            <a:endParaRPr lang="en-US" sz="3200" dirty="0">
              <a:cs typeface="Times New Roman" panose="02020603050405020304" pitchFamily="18" charset="0"/>
            </a:endParaRPr>
          </a:p>
          <a:p>
            <a:r>
              <a:rPr lang="uk-UA" sz="3200" dirty="0"/>
              <a:t>А якщо ви прочитаєте далі, у </a:t>
            </a:r>
            <a:r>
              <a:rPr lang="uk-UA" sz="3200" i="1" dirty="0"/>
              <a:t>віршах 7 і 8</a:t>
            </a:r>
            <a:r>
              <a:rPr lang="uk-UA" sz="3200" dirty="0"/>
              <a:t>, ви побачите прекрасну картину, як Симон Петро падає перед Ісусом у подиві перед Господом Всесвіту, перед Тим, ким Він був і є.</a:t>
            </a:r>
            <a:endParaRPr lang="en-US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018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E51AFB-D286-576E-2E7A-873F45B3E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42FF705-5687-66DD-74BE-B53B2B9E0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sz="4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Застосування</a:t>
            </a:r>
            <a:endParaRPr lang="pt-BR" sz="4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stanty Cortez" panose="02000506000000020003" pitchFamily="2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14CF23A-FA11-5C2F-0CB5-15C13890B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306" y="1859622"/>
            <a:ext cx="9988349" cy="4998378"/>
          </a:xfrm>
        </p:spPr>
        <p:txBody>
          <a:bodyPr>
            <a:normAutofit/>
          </a:bodyPr>
          <a:lstStyle/>
          <a:p>
            <a:r>
              <a:rPr lang="uk-UA" dirty="0"/>
              <a:t>Реакцією Петра  могло б бути почати скаржитися і сперечатися, що він знає більше, ніж Ісус, але він швидко переосмислив ситуацію і погодився зробити те, про що його попросили. </a:t>
            </a:r>
            <a:endParaRPr lang="en-US" sz="3200" dirty="0">
              <a:cs typeface="Times New Roman" panose="02020603050405020304" pitchFamily="18" charset="0"/>
            </a:endParaRPr>
          </a:p>
          <a:p>
            <a:r>
              <a:rPr lang="uk-UA" dirty="0"/>
              <a:t>Бог продемонстрував у власній сфері діяльності Петра — рибальстві — що Він є Богом, якому можна довіряти і до якого можна дослухатися. </a:t>
            </a:r>
          </a:p>
          <a:p>
            <a:endParaRPr lang="en-US" sz="3200" dirty="0">
              <a:cs typeface="Times New Roman" panose="02020603050405020304" pitchFamily="18" charset="0"/>
            </a:endParaRPr>
          </a:p>
          <a:p>
            <a:r>
              <a:rPr lang="uk-UA" sz="3200" noProof="0" dirty="0">
                <a:solidFill>
                  <a:srgbClr val="942221"/>
                </a:solidFill>
                <a:cs typeface="Times New Roman" panose="02020603050405020304" pitchFamily="18" charset="0"/>
              </a:rPr>
              <a:t>На шкалі від поганих до хороших відповідей на Божий заклик Петро, врешті-решт, зміг дати чудову відповідь</a:t>
            </a:r>
            <a:r>
              <a:rPr lang="ru-RU" sz="3200" dirty="0">
                <a:solidFill>
                  <a:srgbClr val="942221"/>
                </a:solidFill>
                <a:cs typeface="Times New Roman" panose="02020603050405020304" pitchFamily="18" charset="0"/>
              </a:rPr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935042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906929-4D2B-33AC-E9D6-541BD4E6F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2B840-9076-CF5F-00B0-C9F8A7158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uk-UA" dirty="0">
                <a:cs typeface="Times New Roman" panose="02020603050405020304" pitchFamily="18" charset="0"/>
              </a:rPr>
              <a:t>ВІДПОВІДІ БОГУ</a:t>
            </a:r>
            <a:br>
              <a:rPr lang="en-US" b="1" dirty="0">
                <a:cs typeface="Times New Roman" panose="02020603050405020304" pitchFamily="18" charset="0"/>
              </a:rPr>
            </a:br>
            <a:r>
              <a:rPr lang="uk-UA" b="1" i="1" dirty="0">
                <a:cs typeface="Times New Roman" panose="02020603050405020304" pitchFamily="18" charset="0"/>
              </a:rPr>
              <a:t>Самуїл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00538C-442D-0E62-3685-D187D735C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/>
          </a:bodyPr>
          <a:lstStyle/>
          <a:p>
            <a:r>
              <a:rPr lang="uk-UA" dirty="0"/>
              <a:t>Він був молодим і не знав та не впізнавав Божого голосу.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У </a:t>
            </a:r>
            <a:r>
              <a:rPr lang="uk-UA" i="1" dirty="0"/>
              <a:t>1 Самуїла 3:2–5 </a:t>
            </a:r>
            <a:r>
              <a:rPr lang="uk-UA" dirty="0"/>
              <a:t>сказано: «І сталося в той день, коли Ілі ліг </a:t>
            </a:r>
          </a:p>
          <a:p>
            <a:pPr marL="0" indent="0">
              <a:buNone/>
            </a:pPr>
            <a:r>
              <a:rPr lang="uk-UA" dirty="0"/>
              <a:t>спати на своєму місці і його очі почали ставати важкими, і він не міг бачити. До того, як прийшов час підготовляти Божий світильник, Самуїл спав у храмі, де був Божий ковчег, і Господь закликав: Самуїле, Самуїле! А він сказав: Ось я! І він побіг до Ілі, і сказав: Ось я, оскільки ти кликав мене!».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566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05F23E-8941-6842-F4F7-DA9842578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DD0E3-F0EF-4A47-CEB2-5EB41199D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/>
          </a:bodyPr>
          <a:lstStyle/>
          <a:p>
            <a:r>
              <a:rPr lang="uk-UA" sz="3200" dirty="0"/>
              <a:t>Він думав, що його кличе Елі, тому побіг до нього. І це траплялося не один раз. </a:t>
            </a:r>
            <a:endParaRPr lang="en-US" sz="3200" dirty="0">
              <a:cs typeface="Times New Roman" panose="02020603050405020304" pitchFamily="18" charset="0"/>
            </a:endParaRPr>
          </a:p>
          <a:p>
            <a:r>
              <a:rPr lang="uk-UA" sz="3200" dirty="0"/>
              <a:t>У </a:t>
            </a:r>
            <a:r>
              <a:rPr lang="uk-UA" sz="3200" i="1" dirty="0"/>
              <a:t>7-му вірші </a:t>
            </a:r>
            <a:r>
              <a:rPr lang="uk-UA" sz="3200" dirty="0"/>
              <a:t>сказано: «А це сталося раніше, ніж Самуїл пізнав Бога і йому відкрилося Господнє слово». </a:t>
            </a:r>
            <a:endParaRPr lang="en-US" sz="3200" dirty="0">
              <a:cs typeface="Times New Roman" panose="02020603050405020304" pitchFamily="18" charset="0"/>
            </a:endParaRPr>
          </a:p>
          <a:p>
            <a:r>
              <a:rPr lang="uk-UA" sz="3200" dirty="0"/>
              <a:t>Але ми бачимо покірне ставлення та дух. Він був готовий відповісти, але ще не знав, кому.  </a:t>
            </a:r>
            <a:endParaRPr lang="en-US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5575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66422D-6683-DAB5-EEA2-F2332A0C5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2E7F054-CB64-EEA7-3624-75DD862DB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Відповідь Самуїла</a:t>
            </a:r>
            <a:endParaRPr lang="pt-BR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82E2B04-831D-4F40-2EAF-24E2062F7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595" y="2702104"/>
            <a:ext cx="9967801" cy="36781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dirty="0"/>
              <a:t>Коли Самуїл почув поклик утретє і побіг до Елі, Елі сказав йому у </a:t>
            </a:r>
            <a:r>
              <a:rPr lang="uk-UA" sz="3200" i="1" dirty="0"/>
              <a:t>9-му вірші</a:t>
            </a:r>
            <a:r>
              <a:rPr lang="uk-UA" sz="3200" dirty="0"/>
              <a:t>: «Повернися, дитино, спи! І буде, коли покличе тебе, то скажеш: Говори, Господи, бо Твій раб слухає!»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910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3DFFC-0BE9-FE37-4C15-8EFD011D6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sz="7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Ісаї 6:8</a:t>
            </a:r>
            <a:endParaRPr lang="pt-BR" sz="7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A71B7-5885-00B9-0A8C-B148596EB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5410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3200" b="1" dirty="0"/>
              <a:t>І я почув голос Господа, Який промовляв: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3200" b="1" dirty="0"/>
              <a:t>Кого пошлю, і хто піде до цього народу?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3200" b="1" dirty="0"/>
              <a:t> І я сказав: Ось я! </a:t>
            </a:r>
            <a:r>
              <a:rPr lang="uk-UA" sz="3200" b="1" i="1" dirty="0"/>
              <a:t>[Хінені] </a:t>
            </a:r>
            <a:r>
              <a:rPr lang="uk-UA" sz="3200" b="1" dirty="0"/>
              <a:t>Пошли мене! </a:t>
            </a:r>
            <a:endParaRPr lang="en-US" sz="3200" b="1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401858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A86696-DA7E-F6D1-FE80-A65662482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A1D173D-EB2E-D69C-8D0F-261A75561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Відповідь Самуїла</a:t>
            </a:r>
            <a:endParaRPr lang="pt-BR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7C8735F-DE65-E237-E181-516E12BB3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306" y="2250040"/>
            <a:ext cx="9988349" cy="46079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dirty="0"/>
              <a:t>У </a:t>
            </a:r>
            <a:r>
              <a:rPr lang="uk-UA" sz="3200" i="1" dirty="0"/>
              <a:t>10-му вірші </a:t>
            </a:r>
            <a:r>
              <a:rPr lang="uk-UA" sz="3200" dirty="0"/>
              <a:t>Господь знову покликав. Він покликав його по імені! </a:t>
            </a:r>
          </a:p>
          <a:p>
            <a:pPr marL="0" indent="0">
              <a:buNone/>
            </a:pPr>
            <a:endParaRPr lang="uk-UA" sz="3200" dirty="0"/>
          </a:p>
          <a:p>
            <a:pPr marL="0" indent="0">
              <a:buNone/>
            </a:pPr>
            <a:r>
              <a:rPr lang="uk-UA" sz="3200" dirty="0"/>
              <a:t>У кінці </a:t>
            </a:r>
            <a:r>
              <a:rPr lang="uk-UA" sz="3200" i="1" dirty="0"/>
              <a:t>10-го вірша </a:t>
            </a:r>
            <a:r>
              <a:rPr lang="uk-UA" sz="3200" dirty="0"/>
              <a:t>сказано: «І Самуїл відповів: </a:t>
            </a:r>
          </a:p>
          <a:p>
            <a:pPr marL="0" indent="0">
              <a:buNone/>
            </a:pPr>
            <a:r>
              <a:rPr lang="uk-UA" sz="3200" dirty="0"/>
              <a:t>«Говори, бо слухає Твій раб!».</a:t>
            </a:r>
          </a:p>
        </p:txBody>
      </p:sp>
    </p:spTree>
    <p:extLst>
      <p:ext uri="{BB962C8B-B14F-4D97-AF65-F5344CB8AC3E}">
        <p14:creationId xmlns:p14="http://schemas.microsoft.com/office/powerpoint/2010/main" val="6993201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65557F-2EE8-47D1-7ED4-11F34D2E7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A8D45F-DFDE-2A4D-D6CE-D2955A6DF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031" y="1972638"/>
            <a:ext cx="9998624" cy="4885362"/>
          </a:xfrm>
        </p:spPr>
        <p:txBody>
          <a:bodyPr>
            <a:normAutofit/>
          </a:bodyPr>
          <a:lstStyle/>
          <a:p>
            <a:r>
              <a:rPr lang="uk-UA" sz="3200" dirty="0"/>
              <a:t>Самуїл жив своїм повсякденним життям, працюючи на Елі, виконуючи звичайні щоденні справи, лягаючи спати, і він почув, як Бог кличе його. </a:t>
            </a:r>
          </a:p>
          <a:p>
            <a:endParaRPr lang="uk-UA" sz="3200" dirty="0"/>
          </a:p>
          <a:p>
            <a:r>
              <a:rPr lang="uk-UA" sz="3200" dirty="0"/>
              <a:t>Він отримав пораду від людини, яка мала досвід у чутті Божого голосу, і йому порадили, як відповісти. І він саме так і вчинив!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D699DD4F-913B-4030-AF52-E941148CA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Застосування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691158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B84FFE-BFD6-F12A-DD31-D36708ADD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B31F5A1-FC09-29DF-CCB8-9F02A9AC9A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031" y="1982912"/>
            <a:ext cx="9998624" cy="4875088"/>
          </a:xfrm>
        </p:spPr>
        <p:txBody>
          <a:bodyPr>
            <a:normAutofit/>
          </a:bodyPr>
          <a:lstStyle/>
          <a:p>
            <a:r>
              <a:rPr lang="uk-UA" dirty="0"/>
              <a:t>Це прекрасний приклад того, як бути покликаним і отримати пораду від благочестивої людини щодо того, як дати правильну відповідь, коли ми думаємо, що почули поштовх від Бога або що Бог промовляє до нас. </a:t>
            </a:r>
          </a:p>
          <a:p>
            <a:r>
              <a:rPr lang="uk-UA" dirty="0"/>
              <a:t>Ми повинні йти і отримувати благочестиву пораду та відповідати Йому з готовністю.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3600" dirty="0">
                <a:solidFill>
                  <a:srgbClr val="942221"/>
                </a:solidFill>
                <a:cs typeface="Times New Roman" panose="02020603050405020304" pitchFamily="18" charset="0"/>
              </a:rPr>
              <a:t>В історії Самуїла ми бачимо, що він отримав дуже високу оцінку за шкалою чудових відповідей Богові.</a:t>
            </a:r>
            <a:endParaRPr lang="en-US" sz="3600" dirty="0">
              <a:solidFill>
                <a:srgbClr val="94222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0581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68C311-B31C-8409-DD98-851ECD8BB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CF48B-1FFF-C478-7E00-53875FC69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cs typeface="Times New Roman" panose="02020603050405020304" pitchFamily="18" charset="0"/>
              </a:rPr>
              <a:t>Відповіді Богу</a:t>
            </a:r>
            <a:br>
              <a:rPr lang="uk-UA" dirty="0">
                <a:cs typeface="Times New Roman" panose="02020603050405020304" pitchFamily="18" charset="0"/>
              </a:rPr>
            </a:br>
            <a:r>
              <a:rPr lang="uk-UA" b="1" i="1" dirty="0">
                <a:cs typeface="Times New Roman" panose="02020603050405020304" pitchFamily="18" charset="0"/>
              </a:rPr>
              <a:t>Жінка без імені</a:t>
            </a:r>
            <a:endParaRPr lang="en-US" b="1" i="1" dirty="0"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5A9FA-AD06-9099-05FE-65FE76CC4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/>
              <a:t>Тепер ми перейдемо до </a:t>
            </a:r>
            <a:r>
              <a:rPr lang="uk-UA" i="1" dirty="0"/>
              <a:t>1 Царів 17 </a:t>
            </a:r>
            <a:r>
              <a:rPr lang="uk-UA" dirty="0"/>
              <a:t>розділу, щоб познайомитися з однією жінкою.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З цього розділу ми дізнаємося, що вона є іноземкою, яка живе в </a:t>
            </a:r>
            <a:r>
              <a:rPr lang="uk-UA" dirty="0" err="1"/>
              <a:t>Сидоні</a:t>
            </a:r>
            <a:r>
              <a:rPr lang="uk-UA" dirty="0"/>
              <a:t>. Це ворожа територія. </a:t>
            </a:r>
            <a:r>
              <a:rPr lang="uk-UA" dirty="0" err="1"/>
              <a:t>Сидон</a:t>
            </a:r>
            <a:r>
              <a:rPr lang="uk-UA" dirty="0"/>
              <a:t> — це язичницька нація, батьківщина Ієзавелі та центр поклоніння Ваалу.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  <a:p>
            <a:r>
              <a:rPr lang="uk-UA" dirty="0"/>
              <a:t>Ілля жив біля струмка </a:t>
            </a:r>
            <a:r>
              <a:rPr lang="uk-UA" dirty="0" err="1"/>
              <a:t>Хіріт</a:t>
            </a:r>
            <a:r>
              <a:rPr lang="uk-UA" dirty="0"/>
              <a:t>, і тепер Господь каже йому піти жити до Сарепти в </a:t>
            </a:r>
            <a:r>
              <a:rPr lang="uk-UA" dirty="0" err="1"/>
              <a:t>Сидоні</a:t>
            </a:r>
            <a:r>
              <a:rPr lang="uk-UA" dirty="0"/>
              <a:t>. У другій частині </a:t>
            </a:r>
            <a:r>
              <a:rPr lang="uk-UA" i="1" dirty="0"/>
              <a:t>9-го вірша </a:t>
            </a:r>
            <a:r>
              <a:rPr lang="uk-UA" dirty="0"/>
              <a:t>Бог каже: «Ось Я дав там вказівку жінці-вдові тебе прогодувати!».</a:t>
            </a:r>
          </a:p>
        </p:txBody>
      </p:sp>
    </p:spTree>
    <p:extLst>
      <p:ext uri="{BB962C8B-B14F-4D97-AF65-F5344CB8AC3E}">
        <p14:creationId xmlns:p14="http://schemas.microsoft.com/office/powerpoint/2010/main" val="26805447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B7812E-96A5-B533-2917-27D4CF9DC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2CFCE6-3F44-7FD2-114A-98EB71A0C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128" y="1968017"/>
            <a:ext cx="10105171" cy="4719386"/>
          </a:xfrm>
        </p:spPr>
        <p:txBody>
          <a:bodyPr>
            <a:no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у </a:t>
            </a:r>
            <a:r>
              <a:rPr lang="ru-RU" sz="3200" i="1" dirty="0">
                <a:cs typeface="Times New Roman" panose="02020603050405020304" pitchFamily="18" charset="0"/>
              </a:rPr>
              <a:t>10-му </a:t>
            </a:r>
            <a:r>
              <a:rPr lang="ru-RU" sz="3200" i="1" dirty="0" err="1">
                <a:cs typeface="Times New Roman" panose="02020603050405020304" pitchFamily="18" charset="0"/>
              </a:rPr>
              <a:t>вірші</a:t>
            </a:r>
            <a:r>
              <a:rPr lang="ru-RU" sz="3200" i="1" dirty="0">
                <a:cs typeface="Times New Roman" panose="02020603050405020304" pitchFamily="18" charset="0"/>
              </a:rPr>
              <a:t> </a:t>
            </a:r>
            <a:r>
              <a:rPr lang="ru-RU" sz="3200" dirty="0">
                <a:cs typeface="Times New Roman" panose="02020603050405020304" pitchFamily="18" charset="0"/>
              </a:rPr>
              <a:t>ми </a:t>
            </a:r>
            <a:r>
              <a:rPr lang="ru-RU" sz="3200" dirty="0" err="1">
                <a:cs typeface="Times New Roman" panose="02020603050405020304" pitchFamily="18" charset="0"/>
              </a:rPr>
              <a:t>чуємо</a:t>
            </a:r>
            <a:r>
              <a:rPr lang="ru-RU" sz="3200" dirty="0">
                <a:cs typeface="Times New Roman" panose="02020603050405020304" pitchFamily="18" charset="0"/>
              </a:rPr>
              <a:t>, як Ілля, абсолютно </a:t>
            </a:r>
            <a:r>
              <a:rPr lang="ru-RU" sz="3200" dirty="0" err="1">
                <a:cs typeface="Times New Roman" panose="02020603050405020304" pitchFamily="18" charset="0"/>
              </a:rPr>
              <a:t>незнайома</a:t>
            </a:r>
            <a:r>
              <a:rPr lang="ru-RU" sz="3200" dirty="0">
                <a:cs typeface="Times New Roman" panose="02020603050405020304" pitchFamily="18" charset="0"/>
              </a:rPr>
              <a:t> для </a:t>
            </a:r>
            <a:r>
              <a:rPr lang="ru-RU" sz="3200" dirty="0" err="1">
                <a:cs typeface="Times New Roman" panose="02020603050405020304" pitchFamily="18" charset="0"/>
              </a:rPr>
              <a:t>неї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людина</a:t>
            </a:r>
            <a:r>
              <a:rPr lang="ru-RU" sz="3200" dirty="0"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cs typeface="Times New Roman" panose="02020603050405020304" pitchFamily="18" charset="0"/>
              </a:rPr>
              <a:t>звертається</a:t>
            </a:r>
            <a:r>
              <a:rPr lang="ru-RU" sz="3200" dirty="0">
                <a:cs typeface="Times New Roman" panose="02020603050405020304" pitchFamily="18" charset="0"/>
              </a:rPr>
              <a:t> до </a:t>
            </a:r>
            <a:r>
              <a:rPr lang="ru-RU" sz="3200" dirty="0" err="1">
                <a:cs typeface="Times New Roman" panose="02020603050405020304" pitchFamily="18" charset="0"/>
              </a:rPr>
              <a:t>неї</a:t>
            </a:r>
            <a:r>
              <a:rPr lang="ru-RU" sz="3200" dirty="0">
                <a:cs typeface="Times New Roman" panose="02020603050405020304" pitchFamily="18" charset="0"/>
              </a:rPr>
              <a:t>: «Принеси </a:t>
            </a:r>
            <a:r>
              <a:rPr lang="ru-RU" sz="3200" dirty="0" err="1">
                <a:cs typeface="Times New Roman" panose="02020603050405020304" pitchFamily="18" charset="0"/>
              </a:rPr>
              <a:t>мені</a:t>
            </a:r>
            <a:r>
              <a:rPr lang="ru-RU" sz="3200" dirty="0">
                <a:cs typeface="Times New Roman" panose="02020603050405020304" pitchFamily="18" charset="0"/>
              </a:rPr>
              <a:t> трохи води в </a:t>
            </a:r>
            <a:r>
              <a:rPr lang="ru-RU" sz="3200" dirty="0" err="1">
                <a:cs typeface="Times New Roman" panose="02020603050405020304" pitchFamily="18" charset="0"/>
              </a:rPr>
              <a:t>глечику</a:t>
            </a:r>
            <a:r>
              <a:rPr lang="ru-RU" sz="3200" dirty="0"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cs typeface="Times New Roman" panose="02020603050405020304" pitchFamily="18" charset="0"/>
              </a:rPr>
              <a:t>щоб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напитися</a:t>
            </a:r>
            <a:r>
              <a:rPr lang="ru-RU" sz="3200" dirty="0">
                <a:cs typeface="Times New Roman" panose="02020603050405020304" pitchFamily="18" charset="0"/>
              </a:rPr>
              <a:t>!». </a:t>
            </a:r>
            <a:endParaRPr lang="en-US" sz="3200" dirty="0">
              <a:cs typeface="Times New Roman" panose="02020603050405020304" pitchFamily="18" charset="0"/>
            </a:endParaRPr>
          </a:p>
          <a:p>
            <a:r>
              <a:rPr lang="ru-RU" sz="3200" dirty="0">
                <a:cs typeface="Times New Roman" panose="02020603050405020304" pitchFamily="18" charset="0"/>
              </a:rPr>
              <a:t>І коли вона </a:t>
            </a:r>
            <a:r>
              <a:rPr lang="ru-RU" sz="3200" dirty="0" err="1">
                <a:cs typeface="Times New Roman" panose="02020603050405020304" pitchFamily="18" charset="0"/>
              </a:rPr>
              <a:t>йде</a:t>
            </a:r>
            <a:r>
              <a:rPr lang="ru-RU" sz="3200" dirty="0">
                <a:cs typeface="Times New Roman" panose="02020603050405020304" pitchFamily="18" charset="0"/>
              </a:rPr>
              <a:t> принести йому води, </a:t>
            </a:r>
            <a:r>
              <a:rPr lang="ru-RU" sz="3200" dirty="0" err="1">
                <a:cs typeface="Times New Roman" panose="02020603050405020304" pitchFamily="18" charset="0"/>
              </a:rPr>
              <a:t>він</a:t>
            </a:r>
            <a:r>
              <a:rPr lang="ru-RU" sz="3200" dirty="0">
                <a:cs typeface="Times New Roman" panose="02020603050405020304" pitchFamily="18" charset="0"/>
              </a:rPr>
              <a:t> кличе </a:t>
            </a:r>
            <a:r>
              <a:rPr lang="ru-RU" sz="3200" dirty="0" err="1">
                <a:cs typeface="Times New Roman" panose="02020603050405020304" pitchFamily="18" charset="0"/>
              </a:rPr>
              <a:t>її</a:t>
            </a:r>
            <a:r>
              <a:rPr lang="ru-RU" sz="3200" dirty="0">
                <a:cs typeface="Times New Roman" panose="02020603050405020304" pitchFamily="18" charset="0"/>
              </a:rPr>
              <a:t>: «</a:t>
            </a:r>
            <a:r>
              <a:rPr lang="ru-RU" sz="3200" dirty="0" err="1">
                <a:cs typeface="Times New Roman" panose="02020603050405020304" pitchFamily="18" charset="0"/>
              </a:rPr>
              <a:t>Візьми</a:t>
            </a:r>
            <a:r>
              <a:rPr lang="ru-RU" sz="3200" dirty="0">
                <a:cs typeface="Times New Roman" panose="02020603050405020304" pitchFamily="18" charset="0"/>
              </a:rPr>
              <a:t> для мене і шматок </a:t>
            </a:r>
            <a:r>
              <a:rPr lang="ru-RU" sz="3200" dirty="0" err="1">
                <a:cs typeface="Times New Roman" panose="02020603050405020304" pitchFamily="18" charset="0"/>
              </a:rPr>
              <a:t>хліба</a:t>
            </a:r>
            <a:r>
              <a:rPr lang="ru-RU" sz="3200" dirty="0">
                <a:cs typeface="Times New Roman" panose="02020603050405020304" pitchFamily="18" charset="0"/>
              </a:rPr>
              <a:t> у свою руку!» </a:t>
            </a:r>
          </a:p>
          <a:p>
            <a:pPr marL="0" indent="0">
              <a:buNone/>
            </a:pPr>
            <a:r>
              <a:rPr lang="ru-RU" sz="3200" i="1" dirty="0">
                <a:cs typeface="Times New Roman" panose="02020603050405020304" pitchFamily="18" charset="0"/>
              </a:rPr>
              <a:t>    (</a:t>
            </a:r>
            <a:r>
              <a:rPr lang="ru-RU" sz="3200" i="1" dirty="0" err="1">
                <a:cs typeface="Times New Roman" panose="02020603050405020304" pitchFamily="18" charset="0"/>
              </a:rPr>
              <a:t>вірш</a:t>
            </a:r>
            <a:r>
              <a:rPr lang="ru-RU" sz="3200" i="1" dirty="0">
                <a:cs typeface="Times New Roman" panose="02020603050405020304" pitchFamily="18" charset="0"/>
              </a:rPr>
              <a:t> 11). </a:t>
            </a:r>
            <a:endParaRPr lang="en-US" sz="3200" i="1" dirty="0">
              <a:cs typeface="Times New Roman" panose="02020603050405020304" pitchFamily="18" charset="0"/>
            </a:endParaRPr>
          </a:p>
          <a:p>
            <a:r>
              <a:rPr lang="uk-UA" sz="3200" dirty="0"/>
              <a:t>У </a:t>
            </a:r>
            <a:r>
              <a:rPr lang="uk-UA" sz="3200" i="1" dirty="0"/>
              <a:t>12 вірші </a:t>
            </a:r>
            <a:r>
              <a:rPr lang="uk-UA" sz="3200" dirty="0"/>
              <a:t>вона пояснює, що в неї залишилася лише жменька борошна та трохи олії, і що вона збирається приготувати останню трапезу та чекати смерті.</a:t>
            </a:r>
            <a:endParaRPr lang="en-US" sz="32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cs typeface="Times New Roman" panose="02020603050405020304" pitchFamily="18" charset="0"/>
              </a:rPr>
              <a:t> </a:t>
            </a:r>
            <a:endParaRPr lang="pt-BR" sz="32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14935931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A5ED60-64C8-B635-4086-AD956965A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A21A9-6752-D027-7373-27FCF18879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40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BR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4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7C15D2-2F5B-A87B-E647-A27A7B786426}"/>
              </a:ext>
            </a:extLst>
          </p:cNvPr>
          <p:cNvSpPr txBox="1"/>
          <p:nvPr/>
        </p:nvSpPr>
        <p:spPr>
          <a:xfrm>
            <a:off x="267128" y="1841242"/>
            <a:ext cx="1013031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marR="0" indent="-571500">
              <a:buFont typeface="Arial" panose="020B0604020202020204" pitchFamily="34" charset="0"/>
              <a:buChar char="•"/>
            </a:pP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Але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тоді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Ілля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каже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їй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що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Господь, Бог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Ізраїлю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сказав: «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Борошно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у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відрі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не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закінчиться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і в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посудині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олії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не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убуватиме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аж до дня, коли Господь пошле на землю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дощ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!» </a:t>
            </a:r>
            <a:r>
              <a:rPr lang="ru-RU" sz="3200" i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(</a:t>
            </a:r>
            <a:r>
              <a:rPr lang="ru-RU" sz="3200" i="1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вірш</a:t>
            </a:r>
            <a:r>
              <a:rPr lang="ru-RU" sz="3200" i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14).</a:t>
            </a:r>
          </a:p>
          <a:p>
            <a:pPr marL="571500" marR="0" indent="-571500">
              <a:buFont typeface="Arial" panose="020B0604020202020204" pitchFamily="34" charset="0"/>
              <a:buChar char="•"/>
            </a:pPr>
            <a:endParaRPr lang="en-US" sz="32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571500" marR="0" indent="-571500">
              <a:buFont typeface="Arial" panose="020B0604020202020204" pitchFamily="34" charset="0"/>
              <a:buChar char="•"/>
            </a:pP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Він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дає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їй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обітницю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про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забезпечення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якщо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вона буде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слухняна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Божому</a:t>
            </a:r>
            <a:r>
              <a:rPr lang="ru-RU" sz="3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наказу.</a:t>
            </a:r>
            <a:endParaRPr lang="en-US" sz="32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6178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E51438-BA7F-ABF3-DBAA-3AB29AF29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004E6-2F2F-C1D5-22A4-1E66787B8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40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BR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4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C7ECA3-82D9-E490-428B-F0559F9A6FB6}"/>
              </a:ext>
            </a:extLst>
          </p:cNvPr>
          <p:cNvSpPr txBox="1"/>
          <p:nvPr/>
        </p:nvSpPr>
        <p:spPr>
          <a:xfrm>
            <a:off x="265546" y="2151727"/>
            <a:ext cx="1022055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3200" dirty="0">
                <a:cs typeface="Times New Roman" panose="02020603050405020304" pitchFamily="18" charset="0"/>
              </a:rPr>
              <a:t>«І пішла вона, із зробила за словом Іллі, їла вона й він та її дім довгі дні» </a:t>
            </a:r>
            <a:r>
              <a:rPr lang="uk-UA" sz="3200" i="1" dirty="0">
                <a:cs typeface="Times New Roman" panose="02020603050405020304" pitchFamily="18" charset="0"/>
              </a:rPr>
              <a:t>(вірш 15).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uk-UA" sz="3200" dirty="0"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3200" dirty="0">
                <a:cs typeface="Times New Roman" panose="02020603050405020304" pitchFamily="18" charset="0"/>
              </a:rPr>
              <a:t>Далі в розділі сказано, що «І борошно у відрі не закінчилося, і в посудині олії не стало менше — за Господнім словом, яке Він сказав через Іллю.»  </a:t>
            </a:r>
          </a:p>
          <a:p>
            <a:r>
              <a:rPr lang="uk-UA" sz="3200" i="1" dirty="0">
                <a:cs typeface="Times New Roman" panose="02020603050405020304" pitchFamily="18" charset="0"/>
              </a:rPr>
              <a:t>      (вірш 16)</a:t>
            </a:r>
            <a:endParaRPr lang="en-US" sz="3200" i="1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E001C3-3E91-31BE-5997-1C77CB7A1719}"/>
              </a:ext>
            </a:extLst>
          </p:cNvPr>
          <p:cNvSpPr txBox="1"/>
          <p:nvPr/>
        </p:nvSpPr>
        <p:spPr>
          <a:xfrm>
            <a:off x="3496101" y="429904"/>
            <a:ext cx="51997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Її відповідь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481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A320DE-377C-8640-F696-4C68C8FB4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96A4E5-B86C-3A4B-C422-C3ED4770E6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951" y="1931542"/>
            <a:ext cx="9709078" cy="4839128"/>
          </a:xfrm>
        </p:spPr>
        <p:txBody>
          <a:bodyPr>
            <a:normAutofit/>
          </a:bodyPr>
          <a:lstStyle/>
          <a:p>
            <a:r>
              <a:rPr lang="uk-UA" sz="3200" dirty="0">
                <a:cs typeface="Times New Roman" panose="02020603050405020304" pitchFamily="18" charset="0"/>
              </a:rPr>
              <a:t>Ще одна прекрасна реакція. Це реакція у вигляді дії, як у Йони, — але, о, така інша. </a:t>
            </a:r>
          </a:p>
          <a:p>
            <a:r>
              <a:rPr lang="uk-UA" sz="3200" dirty="0">
                <a:cs typeface="Times New Roman" panose="02020603050405020304" pitchFamily="18" charset="0"/>
              </a:rPr>
              <a:t>Вдова, у якої залишився останній обід, з вірою виходить, щоб нагодувати цього чоловіка, якого вона не знає, посеред країни </a:t>
            </a:r>
            <a:r>
              <a:rPr lang="uk-UA" sz="3200" dirty="0" err="1">
                <a:cs typeface="Times New Roman" panose="02020603050405020304" pitchFamily="18" charset="0"/>
              </a:rPr>
              <a:t>Ваала</a:t>
            </a:r>
            <a:r>
              <a:rPr lang="uk-UA" sz="3200" dirty="0">
                <a:cs typeface="Times New Roman" panose="02020603050405020304" pitchFamily="18" charset="0"/>
              </a:rPr>
              <a:t>, покладаючи свою надію на Бога Іллі щодо їхнього забезпечення. </a:t>
            </a:r>
          </a:p>
          <a:p>
            <a:r>
              <a:rPr lang="uk-UA" sz="3200" dirty="0">
                <a:cs typeface="Times New Roman" panose="02020603050405020304" pitchFamily="18" charset="0"/>
              </a:rPr>
              <a:t>Її безсловесна реакція у вигляді дії — це послух, на відміну від реакції Йони.</a:t>
            </a:r>
            <a:endParaRPr lang="en-US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4184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52BFC0-1803-2561-D706-2048BD789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98FE2E4-A096-2D35-C6A6-41BA41E2E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031" y="1941816"/>
            <a:ext cx="9998624" cy="4916184"/>
          </a:xfrm>
        </p:spPr>
        <p:txBody>
          <a:bodyPr>
            <a:normAutofit/>
          </a:bodyPr>
          <a:lstStyle/>
          <a:p>
            <a:r>
              <a:rPr lang="uk-UA" sz="3200" dirty="0"/>
              <a:t>Чи змогли б ви так вчинити? Якби ви та ваш син стояли перед неминучою смертю, чи змогли б ви віддати частину останнього хліба незнайомцю, бо Бог вас про це попросив?</a:t>
            </a:r>
            <a:endParaRPr lang="uk-UA" sz="3200" dirty="0"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rgbClr val="942221"/>
                </a:solidFill>
                <a:cs typeface="Times New Roman" panose="02020603050405020304" pitchFamily="18" charset="0"/>
              </a:rPr>
              <a:t>Наша </a:t>
            </a:r>
            <a:r>
              <a:rPr lang="ru-RU" sz="40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безіменна</a:t>
            </a:r>
            <a:r>
              <a:rPr lang="ru-RU" sz="4000" dirty="0">
                <a:solidFill>
                  <a:srgbClr val="942221"/>
                </a:solidFill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жінка</a:t>
            </a:r>
            <a:r>
              <a:rPr lang="ru-RU" sz="4000" dirty="0">
                <a:solidFill>
                  <a:srgbClr val="942221"/>
                </a:solidFill>
                <a:cs typeface="Times New Roman" panose="02020603050405020304" pitchFamily="18" charset="0"/>
              </a:rPr>
              <a:t>, вдова </a:t>
            </a:r>
            <a:r>
              <a:rPr lang="ru-RU" sz="40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із</a:t>
            </a:r>
            <a:r>
              <a:rPr lang="ru-RU" sz="4000" dirty="0">
                <a:solidFill>
                  <a:srgbClr val="942221"/>
                </a:solidFill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Сарепти</a:t>
            </a:r>
            <a:r>
              <a:rPr lang="ru-RU" sz="4000" dirty="0">
                <a:solidFill>
                  <a:srgbClr val="942221"/>
                </a:solidFill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отримала</a:t>
            </a:r>
            <a:r>
              <a:rPr lang="ru-RU" sz="4000" dirty="0">
                <a:solidFill>
                  <a:srgbClr val="942221"/>
                </a:solidFill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дуже</a:t>
            </a:r>
            <a:r>
              <a:rPr lang="ru-RU" sz="4000" dirty="0">
                <a:solidFill>
                  <a:srgbClr val="942221"/>
                </a:solidFill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високу</a:t>
            </a:r>
            <a:r>
              <a:rPr lang="ru-RU" sz="4000" dirty="0">
                <a:solidFill>
                  <a:srgbClr val="942221"/>
                </a:solidFill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оцінку</a:t>
            </a:r>
            <a:r>
              <a:rPr lang="ru-RU" sz="4000" dirty="0">
                <a:solidFill>
                  <a:srgbClr val="942221"/>
                </a:solidFill>
                <a:cs typeface="Times New Roman" panose="02020603050405020304" pitchFamily="18" charset="0"/>
              </a:rPr>
              <a:t> за свою </a:t>
            </a:r>
            <a:r>
              <a:rPr lang="ru-RU" sz="40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реакцію</a:t>
            </a:r>
            <a:r>
              <a:rPr lang="ru-RU" sz="4000" dirty="0">
                <a:solidFill>
                  <a:srgbClr val="942221"/>
                </a:solidFill>
                <a:cs typeface="Times New Roman" panose="02020603050405020304" pitchFamily="18" charset="0"/>
              </a:rPr>
              <a:t> на </a:t>
            </a:r>
            <a:r>
              <a:rPr lang="ru-RU" sz="40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Божу</a:t>
            </a:r>
            <a:r>
              <a:rPr lang="ru-RU" sz="4000" dirty="0">
                <a:solidFill>
                  <a:srgbClr val="942221"/>
                </a:solidFill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заповідь</a:t>
            </a:r>
            <a:r>
              <a:rPr lang="ru-RU" sz="4000" dirty="0">
                <a:solidFill>
                  <a:srgbClr val="942221"/>
                </a:solidFill>
                <a:cs typeface="Times New Roman" panose="02020603050405020304" pitchFamily="18" charset="0"/>
              </a:rPr>
              <a:t> </a:t>
            </a:r>
            <a:r>
              <a:rPr lang="ru-RU" sz="4000" dirty="0">
                <a:cs typeface="Times New Roman" panose="02020603050405020304" pitchFamily="18" charset="0"/>
              </a:rPr>
              <a:t>(</a:t>
            </a:r>
            <a:r>
              <a:rPr lang="ru-RU" sz="4000" dirty="0" err="1">
                <a:cs typeface="Times New Roman" panose="02020603050405020304" pitchFamily="18" charset="0"/>
              </a:rPr>
              <a:t>хоча</a:t>
            </a:r>
            <a:r>
              <a:rPr lang="ru-RU" sz="4000" dirty="0">
                <a:cs typeface="Times New Roman" panose="02020603050405020304" pitchFamily="18" charset="0"/>
              </a:rPr>
              <a:t> ми не </a:t>
            </a:r>
            <a:r>
              <a:rPr lang="ru-RU" sz="4000" dirty="0" err="1">
                <a:cs typeface="Times New Roman" panose="02020603050405020304" pitchFamily="18" charset="0"/>
              </a:rPr>
              <a:t>знаємо</a:t>
            </a:r>
            <a:r>
              <a:rPr lang="ru-RU" sz="4000" dirty="0">
                <a:cs typeface="Times New Roman" panose="02020603050405020304" pitchFamily="18" charset="0"/>
              </a:rPr>
              <a:t>, як </a:t>
            </a:r>
            <a:r>
              <a:rPr lang="ru-RU" sz="4000" dirty="0" err="1">
                <a:cs typeface="Times New Roman" panose="02020603050405020304" pitchFamily="18" charset="0"/>
              </a:rPr>
              <a:t>саме</a:t>
            </a:r>
            <a:r>
              <a:rPr lang="ru-RU" sz="4000" dirty="0">
                <a:cs typeface="Times New Roman" panose="02020603050405020304" pitchFamily="18" charset="0"/>
              </a:rPr>
              <a:t> Бог </a:t>
            </a:r>
            <a:r>
              <a:rPr lang="ru-RU" sz="4000" dirty="0" err="1">
                <a:cs typeface="Times New Roman" panose="02020603050405020304" pitchFamily="18" charset="0"/>
              </a:rPr>
              <a:t>їй</a:t>
            </a:r>
            <a:r>
              <a:rPr lang="ru-RU" sz="4000" dirty="0"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cs typeface="Times New Roman" panose="02020603050405020304" pitchFamily="18" charset="0"/>
              </a:rPr>
              <a:t>повелів</a:t>
            </a:r>
            <a:r>
              <a:rPr lang="ru-RU" sz="4000" dirty="0">
                <a:cs typeface="Times New Roman" panose="02020603050405020304" pitchFamily="18" charset="0"/>
              </a:rPr>
              <a:t>)</a:t>
            </a:r>
            <a:endParaRPr lang="en-US" sz="4000" dirty="0">
              <a:cs typeface="Times New Roman" panose="02020603050405020304" pitchFamily="18" charset="0"/>
            </a:endParaRPr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id="{6E213AFA-41A8-97C1-9137-939ACFA750E9}"/>
              </a:ext>
            </a:extLst>
          </p:cNvPr>
          <p:cNvSpPr txBox="1">
            <a:spLocks/>
          </p:cNvSpPr>
          <p:nvPr/>
        </p:nvSpPr>
        <p:spPr>
          <a:xfrm>
            <a:off x="666136" y="19306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Застосування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048979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98CFD9-19D4-5ED2-F1F1-8D6284AD9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027E-3EFF-C28D-6301-1D0D59845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uk-UA" dirty="0">
                <a:cs typeface="Times New Roman" panose="02020603050405020304" pitchFamily="18" charset="0"/>
              </a:rPr>
              <a:t>ВІДПОВІДІ БОГУ</a:t>
            </a:r>
            <a:br>
              <a:rPr lang="en-US" b="1" dirty="0">
                <a:cs typeface="Times New Roman" panose="02020603050405020304" pitchFamily="18" charset="0"/>
              </a:rPr>
            </a:br>
            <a:r>
              <a:rPr lang="uk-UA" b="1" dirty="0">
                <a:cs typeface="Times New Roman" panose="02020603050405020304" pitchFamily="18" charset="0"/>
              </a:rPr>
              <a:t>Молода </a:t>
            </a:r>
            <a:r>
              <a:rPr lang="uk-UA" b="1" i="1" dirty="0">
                <a:cs typeface="Times New Roman" panose="02020603050405020304" pitchFamily="18" charset="0"/>
              </a:rPr>
              <a:t>діва Марія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0AC6B8-DC89-A08F-C8EE-7127197534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41816"/>
            <a:ext cx="10147696" cy="4916184"/>
          </a:xfrm>
        </p:spPr>
        <p:txBody>
          <a:bodyPr>
            <a:normAutofit/>
          </a:bodyPr>
          <a:lstStyle/>
          <a:p>
            <a:r>
              <a:rPr lang="uk-UA" dirty="0"/>
              <a:t>Вона вже була обіцяна в дружини старшому чоловікові. Ми бачимо, як розгортається ця історія в </a:t>
            </a:r>
            <a:r>
              <a:rPr lang="uk-UA" i="1" dirty="0"/>
              <a:t>Луки 1:28</a:t>
            </a:r>
            <a:r>
              <a:rPr lang="uk-UA" dirty="0"/>
              <a:t>: «І, увійшовши, ангел сказав їй: Радій , сповнена благодаті! Господь з тобою, [благословенна ти між жінками].» </a:t>
            </a:r>
          </a:p>
          <a:p>
            <a:endParaRPr lang="en-US" sz="3600" dirty="0">
              <a:cs typeface="Times New Roman" panose="02020603050405020304" pitchFamily="18" charset="0"/>
            </a:endParaRPr>
          </a:p>
          <a:p>
            <a:r>
              <a:rPr lang="uk-UA" dirty="0"/>
              <a:t>Вона збентежилася, побачивши перед собою ангела, і в 30-му вірші ми бачимо, що ангел заспокоїв її:</a:t>
            </a:r>
          </a:p>
          <a:p>
            <a:pPr marL="0" indent="0">
              <a:buNone/>
            </a:pPr>
            <a:r>
              <a:rPr lang="uk-UA" dirty="0"/>
              <a:t>          «Не бійся, Маріє, бо ти знайшла благодать у Бога.».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506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8942C5-8D0F-FDE5-A2D5-6ACEE5845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8D964-111D-97D8-7CB0-D77645482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chemeClr val="bg1"/>
                </a:solidFill>
              </a:rPr>
              <a:t>ВСТУП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867E9-8362-538E-6412-37F69E91C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5410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dirty="0"/>
              <a:t>В івриті є дуже особливе слово </a:t>
            </a:r>
            <a:r>
              <a:rPr lang="uk-UA" sz="3200" i="1" dirty="0"/>
              <a:t>Хінені</a:t>
            </a:r>
            <a:r>
              <a:rPr lang="uk-UA" sz="3200" dirty="0"/>
              <a:t>, яке виглядає так:</a:t>
            </a:r>
            <a:endParaRPr lang="en-US" sz="3200" dirty="0"/>
          </a:p>
          <a:p>
            <a:pPr marL="0" indent="0" algn="ctr">
              <a:buNone/>
            </a:pPr>
            <a:endParaRPr lang="uk-UA" sz="3200" dirty="0"/>
          </a:p>
          <a:p>
            <a:pPr marL="0" indent="0" algn="ctr">
              <a:buNone/>
            </a:pPr>
            <a:endParaRPr lang="uk-UA" sz="3200" dirty="0"/>
          </a:p>
          <a:p>
            <a:pPr marL="0" indent="0" algn="ctr">
              <a:buNone/>
            </a:pPr>
            <a:endParaRPr lang="en-US" sz="3200" dirty="0"/>
          </a:p>
          <a:p>
            <a:pPr marL="0" indent="0">
              <a:buNone/>
            </a:pPr>
            <a:r>
              <a:rPr lang="uk-UA" sz="3200" dirty="0"/>
              <a:t>Воно означає «Ось я»</a:t>
            </a:r>
          </a:p>
          <a:p>
            <a:pPr marL="0" indent="0">
              <a:buNone/>
            </a:pPr>
            <a:r>
              <a:rPr lang="uk-UA" sz="3200" dirty="0"/>
              <a:t>Але насправді за цим стоїть дещо більше.</a:t>
            </a:r>
            <a:endParaRPr lang="pt-BR" sz="32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A36B667-804D-9596-E277-5B08630FE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832" y="2957671"/>
            <a:ext cx="1806162" cy="9426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23773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91D848-4209-E13C-8DD9-70F5793C5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C35E1-0053-DA31-7DD8-DD481450C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41816"/>
            <a:ext cx="10147696" cy="4695289"/>
          </a:xfrm>
        </p:spPr>
        <p:txBody>
          <a:bodyPr>
            <a:normAutofit/>
          </a:bodyPr>
          <a:lstStyle/>
          <a:p>
            <a:r>
              <a:rPr lang="uk-UA" dirty="0"/>
              <a:t>Ангел продовжив пояснювати їй, що  «народиш Сина і... даси Йому ім'я Ісус» </a:t>
            </a:r>
            <a:r>
              <a:rPr lang="uk-UA" i="1" dirty="0"/>
              <a:t>(вірш 31).</a:t>
            </a:r>
          </a:p>
          <a:p>
            <a:pPr marL="0" indent="0">
              <a:buNone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Уявіть себе на місці Марії. Як би ви відреагували на візит ангела? </a:t>
            </a:r>
          </a:p>
          <a:p>
            <a:endParaRPr lang="uk-UA" dirty="0"/>
          </a:p>
          <a:p>
            <a:r>
              <a:rPr lang="uk-UA" dirty="0"/>
              <a:t>Марія виявляє цікавість щодо того, як це станеться. Вона каже ангелу: «Як станеться це, коли я чоловіка не знаю?»  </a:t>
            </a:r>
            <a:r>
              <a:rPr lang="uk-UA" i="1" dirty="0"/>
              <a:t>(вірш 34). </a:t>
            </a:r>
            <a:endParaRPr lang="en-US" sz="5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5334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7CAF9E-0304-F1C5-49D3-6B40F9449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561B1-22EA-2C13-6A21-19AC94B79A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40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BR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4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CBA4CE-82E1-8154-1F69-08C922D6F9B5}"/>
              </a:ext>
            </a:extLst>
          </p:cNvPr>
          <p:cNvSpPr txBox="1"/>
          <p:nvPr/>
        </p:nvSpPr>
        <p:spPr>
          <a:xfrm>
            <a:off x="226031" y="1793211"/>
            <a:ext cx="1014626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 err="1">
                <a:cs typeface="Times New Roman" panose="02020603050405020304" pitchFamily="18" charset="0"/>
              </a:rPr>
              <a:t>Потім</a:t>
            </a:r>
            <a:r>
              <a:rPr lang="ru-RU" sz="3200" dirty="0">
                <a:cs typeface="Times New Roman" panose="02020603050405020304" pitchFamily="18" charset="0"/>
              </a:rPr>
              <a:t> у </a:t>
            </a:r>
            <a:r>
              <a:rPr lang="ru-RU" sz="3200" i="1" dirty="0" err="1">
                <a:cs typeface="Times New Roman" panose="02020603050405020304" pitchFamily="18" charset="0"/>
              </a:rPr>
              <a:t>вірші</a:t>
            </a:r>
            <a:r>
              <a:rPr lang="ru-RU" sz="3200" i="1" dirty="0">
                <a:cs typeface="Times New Roman" panose="02020603050405020304" pitchFamily="18" charset="0"/>
              </a:rPr>
              <a:t> 38 </a:t>
            </a:r>
            <a:r>
              <a:rPr lang="ru-RU" sz="3200" dirty="0">
                <a:cs typeface="Times New Roman" panose="02020603050405020304" pitchFamily="18" charset="0"/>
              </a:rPr>
              <a:t>ми </a:t>
            </a:r>
            <a:r>
              <a:rPr lang="ru-RU" sz="3200" dirty="0" err="1">
                <a:cs typeface="Times New Roman" panose="02020603050405020304" pitchFamily="18" charset="0"/>
              </a:rPr>
              <a:t>бачимо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прекрасну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відповідь</a:t>
            </a:r>
            <a:r>
              <a:rPr lang="ru-RU" sz="3200" dirty="0"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cs typeface="Times New Roman" panose="02020603050405020304" pitchFamily="18" charset="0"/>
              </a:rPr>
              <a:t>найкращу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відповідь</a:t>
            </a:r>
            <a:r>
              <a:rPr lang="ru-RU" sz="3200" dirty="0">
                <a:cs typeface="Times New Roman" panose="02020603050405020304" pitchFamily="18" charset="0"/>
              </a:rPr>
              <a:t> у </a:t>
            </a:r>
            <a:r>
              <a:rPr lang="ru-RU" sz="3200" dirty="0" err="1">
                <a:cs typeface="Times New Roman" panose="02020603050405020304" pitchFamily="18" charset="0"/>
              </a:rPr>
              <a:t>Біблії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від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людини</a:t>
            </a:r>
            <a:r>
              <a:rPr lang="ru-RU" sz="3200" dirty="0">
                <a:cs typeface="Times New Roman" panose="02020603050405020304" pitchFamily="18" charset="0"/>
              </a:rPr>
              <a:t>, яка </a:t>
            </a:r>
            <a:r>
              <a:rPr lang="ru-RU" sz="3200" dirty="0" err="1">
                <a:cs typeface="Times New Roman" panose="02020603050405020304" pitchFamily="18" charset="0"/>
              </a:rPr>
              <a:t>відгукується</a:t>
            </a:r>
            <a:r>
              <a:rPr lang="ru-RU" sz="3200" dirty="0">
                <a:cs typeface="Times New Roman" panose="02020603050405020304" pitchFamily="18" charset="0"/>
              </a:rPr>
              <a:t> на Божий </a:t>
            </a:r>
            <a:r>
              <a:rPr lang="ru-RU" sz="3200" dirty="0" err="1">
                <a:cs typeface="Times New Roman" panose="02020603050405020304" pitchFamily="18" charset="0"/>
              </a:rPr>
              <a:t>заклик</a:t>
            </a:r>
            <a:r>
              <a:rPr lang="ru-RU" sz="3200" dirty="0">
                <a:cs typeface="Times New Roman" panose="02020603050405020304" pitchFamily="18" charset="0"/>
              </a:rPr>
              <a:t>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200" dirty="0"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solidFill>
                  <a:srgbClr val="942221"/>
                </a:solidFill>
                <a:cs typeface="Times New Roman" panose="02020603050405020304" pitchFamily="18" charset="0"/>
              </a:rPr>
              <a:t>«Ось, я раба Господня, нехай буде </a:t>
            </a:r>
            <a:r>
              <a:rPr lang="ru-RU" sz="32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мені</a:t>
            </a:r>
            <a:r>
              <a:rPr lang="ru-RU" sz="3200" dirty="0">
                <a:solidFill>
                  <a:srgbClr val="942221"/>
                </a:solidFill>
                <a:cs typeface="Times New Roman" panose="02020603050405020304" pitchFamily="18" charset="0"/>
              </a:rPr>
              <a:t> за словом </a:t>
            </a:r>
            <a:r>
              <a:rPr lang="ru-RU" sz="32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твоїм</a:t>
            </a:r>
            <a:r>
              <a:rPr lang="ru-RU" sz="3200" dirty="0">
                <a:solidFill>
                  <a:srgbClr val="942221"/>
                </a:solidFill>
                <a:cs typeface="Times New Roman" panose="02020603050405020304" pitchFamily="18" charset="0"/>
              </a:rPr>
              <a:t>!»</a:t>
            </a:r>
            <a:endParaRPr lang="en-US" sz="3200" dirty="0">
              <a:solidFill>
                <a:srgbClr val="942221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A61339-4ECB-BC1A-31C9-869FF82270EE}"/>
              </a:ext>
            </a:extLst>
          </p:cNvPr>
          <p:cNvSpPr txBox="1"/>
          <p:nvPr/>
        </p:nvSpPr>
        <p:spPr>
          <a:xfrm>
            <a:off x="1162755" y="275657"/>
            <a:ext cx="71421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 відповідь</a:t>
            </a:r>
            <a:endParaRPr lang="en-US" sz="4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2548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5F27EA-D892-4142-1DEA-DD47F83CF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626AA-4EBA-0F96-F429-AFD4DF815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40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BR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4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51F3C4-24D1-1782-1A00-20A650FDBEBA}"/>
              </a:ext>
            </a:extLst>
          </p:cNvPr>
          <p:cNvSpPr txBox="1"/>
          <p:nvPr/>
        </p:nvSpPr>
        <p:spPr>
          <a:xfrm>
            <a:off x="277402" y="1793211"/>
            <a:ext cx="1009489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200" dirty="0">
                <a:cs typeface="Times New Roman" panose="02020603050405020304" pitchFamily="18" charset="0"/>
              </a:rPr>
              <a:t>Ангел каже їй, що її родичка, яка вже старенька, тепер також вагітна. Він вказує, що вона перебуває в подібній ситуації, оскільки її також покликав Бог і вона має чудодійну вагітність </a:t>
            </a:r>
            <a:r>
              <a:rPr lang="uk-UA" sz="3200" i="1" dirty="0">
                <a:cs typeface="Times New Roman" panose="02020603050405020304" pitchFamily="18" charset="0"/>
              </a:rPr>
              <a:t>(вірш 36).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200" dirty="0">
                <a:cs typeface="Times New Roman" panose="02020603050405020304" pitchFamily="18" charset="0"/>
              </a:rPr>
              <a:t>Через Єлизавету Марія може отримати підтримку та заохочення.</a:t>
            </a:r>
            <a:endParaRPr lang="en-US" sz="32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FD501D-F518-E2A3-E2F3-592284A1F5F8}"/>
              </a:ext>
            </a:extLst>
          </p:cNvPr>
          <p:cNvSpPr txBox="1"/>
          <p:nvPr/>
        </p:nvSpPr>
        <p:spPr>
          <a:xfrm>
            <a:off x="267128" y="482313"/>
            <a:ext cx="816795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700" i="1" dirty="0">
                <a:solidFill>
                  <a:schemeClr val="bg1"/>
                </a:solidFill>
                <a:cs typeface="Times New Roman" panose="02020603050405020304" pitchFamily="18" charset="0"/>
              </a:rPr>
              <a:t>Підтримка та заохочення</a:t>
            </a:r>
            <a:endParaRPr lang="en-US" sz="3700" i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835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CCADF0-7420-2F15-747C-AA2A45D00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C5B6B-DA9A-DFBF-3272-BAA6E9982D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40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BR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4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F81CBB-FC14-630A-A6C3-6B7A6E499A2F}"/>
              </a:ext>
            </a:extLst>
          </p:cNvPr>
          <p:cNvSpPr txBox="1"/>
          <p:nvPr/>
        </p:nvSpPr>
        <p:spPr>
          <a:xfrm>
            <a:off x="226031" y="1535788"/>
            <a:ext cx="1014626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3200" dirty="0">
                <a:cs typeface="Times New Roman" panose="02020603050405020304" pitchFamily="18" charset="0"/>
              </a:rPr>
              <a:t>Вона отримала дуже пряме і детальне покликання, яке не буде легким. Люди будуть говорити про неї жахливі речі, намагаючись присоромити її.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uk-UA" sz="3200" dirty="0"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3200" dirty="0">
                <a:cs typeface="Times New Roman" panose="02020603050405020304" pitchFamily="18" charset="0"/>
              </a:rPr>
              <a:t>Але Бог надав їй підтримку, заохочення та обітницю, що з Богом немає нічого неможливого. І вона підкорилася.</a:t>
            </a:r>
            <a:endParaRPr lang="en-US" sz="32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FC641A-F7A7-3066-1586-6CEDDAD0E664}"/>
              </a:ext>
            </a:extLst>
          </p:cNvPr>
          <p:cNvSpPr txBox="1"/>
          <p:nvPr/>
        </p:nvSpPr>
        <p:spPr>
          <a:xfrm>
            <a:off x="267128" y="482313"/>
            <a:ext cx="8167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i="1" dirty="0">
                <a:solidFill>
                  <a:schemeClr val="bg1"/>
                </a:solidFill>
                <a:cs typeface="Times New Roman" panose="02020603050405020304" pitchFamily="18" charset="0"/>
              </a:rPr>
              <a:t>Підтримка та заохочення</a:t>
            </a:r>
            <a:endParaRPr lang="en-US" sz="3600" i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7210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35FA15-8248-E43E-46E9-4F28250CD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D6A3EEB-69D9-7032-3F8F-E5EB03711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580" y="2003461"/>
            <a:ext cx="9978075" cy="48545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cs typeface="Times New Roman" panose="02020603050405020304" pitchFamily="18" charset="0"/>
              </a:rPr>
              <a:t>Тут ми </a:t>
            </a:r>
            <a:r>
              <a:rPr lang="ru-RU" sz="3200" dirty="0" err="1">
                <a:cs typeface="Times New Roman" panose="02020603050405020304" pitchFamily="18" charset="0"/>
              </a:rPr>
              <a:t>бачимо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найпрекраснішу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відповідь</a:t>
            </a:r>
            <a:r>
              <a:rPr lang="ru-RU" sz="3200" dirty="0">
                <a:cs typeface="Times New Roman" panose="02020603050405020304" pitchFamily="18" charset="0"/>
              </a:rPr>
              <a:t> Господу. </a:t>
            </a:r>
          </a:p>
          <a:p>
            <a:pPr marL="0" indent="0">
              <a:buNone/>
            </a:pPr>
            <a:r>
              <a:rPr lang="ru-RU" sz="32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Це</a:t>
            </a:r>
            <a:r>
              <a:rPr lang="ru-RU" sz="3200" dirty="0">
                <a:solidFill>
                  <a:srgbClr val="942221"/>
                </a:solidFill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найвищий</a:t>
            </a:r>
            <a:r>
              <a:rPr lang="ru-RU" sz="3200" dirty="0">
                <a:solidFill>
                  <a:srgbClr val="942221"/>
                </a:solidFill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рівень</a:t>
            </a:r>
            <a:r>
              <a:rPr lang="ru-RU" sz="3200" dirty="0">
                <a:solidFill>
                  <a:srgbClr val="942221"/>
                </a:solidFill>
                <a:cs typeface="Times New Roman" panose="02020603050405020304" pitchFamily="18" charset="0"/>
              </a:rPr>
              <a:t> у </a:t>
            </a:r>
            <a:r>
              <a:rPr lang="ru-RU" sz="32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шкалі</a:t>
            </a:r>
            <a:r>
              <a:rPr lang="ru-RU" sz="3200" dirty="0">
                <a:solidFill>
                  <a:srgbClr val="942221"/>
                </a:solidFill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відповідей</a:t>
            </a:r>
            <a:r>
              <a:rPr lang="ru-RU" sz="3200" dirty="0">
                <a:solidFill>
                  <a:srgbClr val="942221"/>
                </a:solidFill>
                <a:cs typeface="Times New Roman" panose="02020603050405020304" pitchFamily="18" charset="0"/>
              </a:rPr>
              <a:t> на </a:t>
            </a:r>
            <a:r>
              <a:rPr lang="ru-RU" sz="32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покликання</a:t>
            </a:r>
            <a:r>
              <a:rPr lang="ru-RU" sz="3200" dirty="0">
                <a:solidFill>
                  <a:srgbClr val="942221"/>
                </a:solidFill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942221"/>
                </a:solidFill>
                <a:cs typeface="Times New Roman" panose="02020603050405020304" pitchFamily="18" charset="0"/>
              </a:rPr>
              <a:t>від</a:t>
            </a:r>
            <a:r>
              <a:rPr lang="ru-RU" sz="3200" dirty="0">
                <a:solidFill>
                  <a:srgbClr val="942221"/>
                </a:solidFill>
                <a:cs typeface="Times New Roman" panose="02020603050405020304" pitchFamily="18" charset="0"/>
              </a:rPr>
              <a:t> Бога</a:t>
            </a:r>
            <a:endParaRPr lang="en-US" sz="3200" i="1" dirty="0">
              <a:solidFill>
                <a:srgbClr val="94222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i="1" dirty="0">
                <a:cs typeface="Times New Roman" panose="02020603050405020304" pitchFamily="18" charset="0"/>
              </a:rPr>
              <a:t>		</a:t>
            </a:r>
            <a:r>
              <a:rPr lang="uk-UA" sz="3200" b="1" i="1" dirty="0">
                <a:solidFill>
                  <a:srgbClr val="942221"/>
                </a:solidFill>
                <a:cs typeface="Times New Roman" panose="02020603050405020304" pitchFamily="18" charset="0"/>
              </a:rPr>
              <a:t>Довіра та покірність</a:t>
            </a:r>
            <a:endParaRPr lang="en-US" sz="3200" b="1" i="1" dirty="0">
              <a:solidFill>
                <a:srgbClr val="94222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i="1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3200" dirty="0"/>
              <a:t>Такою була відповідь звичайної молодої діви.</a:t>
            </a:r>
            <a:endParaRPr lang="en-US" sz="3200" dirty="0">
              <a:cs typeface="Times New Roman" panose="02020603050405020304" pitchFamily="18" charset="0"/>
            </a:endParaRPr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id="{F2479F45-50DF-9572-90A7-D22B9813E06B}"/>
              </a:ext>
            </a:extLst>
          </p:cNvPr>
          <p:cNvSpPr txBox="1">
            <a:spLocks/>
          </p:cNvSpPr>
          <p:nvPr/>
        </p:nvSpPr>
        <p:spPr>
          <a:xfrm>
            <a:off x="666136" y="19306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Застосування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35969299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44CC61-8B6B-68C5-3533-0A21AF260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8080C-8E24-E399-19DB-838E72B81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34" y="191070"/>
            <a:ext cx="10317708" cy="135183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cs typeface="Times New Roman" panose="02020603050405020304" pitchFamily="18" charset="0"/>
              </a:rPr>
              <a:t>Відповіді Богу</a:t>
            </a:r>
            <a:br>
              <a:rPr lang="en-US" b="1" dirty="0">
                <a:cs typeface="Times New Roman" panose="02020603050405020304" pitchFamily="18" charset="0"/>
              </a:rPr>
            </a:br>
            <a:r>
              <a:rPr lang="uk-UA" dirty="0">
                <a:cs typeface="Times New Roman" panose="02020603050405020304" pitchFamily="18" charset="0"/>
              </a:rPr>
              <a:t>Молода дівчина в </a:t>
            </a:r>
            <a:r>
              <a:rPr lang="en-US" dirty="0">
                <a:cs typeface="Times New Roman" panose="02020603050405020304" pitchFamily="18" charset="0"/>
              </a:rPr>
              <a:t>1800</a:t>
            </a:r>
            <a:r>
              <a:rPr lang="uk-UA" dirty="0">
                <a:cs typeface="Times New Roman" panose="02020603050405020304" pitchFamily="18" charset="0"/>
              </a:rPr>
              <a:t>-</a:t>
            </a:r>
            <a:r>
              <a:rPr lang="uk-UA" dirty="0" err="1">
                <a:cs typeface="Times New Roman" panose="02020603050405020304" pitchFamily="18" charset="0"/>
              </a:rPr>
              <a:t>их</a:t>
            </a:r>
            <a:r>
              <a:rPr lang="en-US" dirty="0">
                <a:cs typeface="Times New Roman" panose="02020603050405020304" pitchFamily="18" charset="0"/>
              </a:rPr>
              <a:t>: </a:t>
            </a:r>
            <a:br>
              <a:rPr lang="en-US" dirty="0">
                <a:cs typeface="Times New Roman" panose="02020603050405020304" pitchFamily="18" charset="0"/>
              </a:rPr>
            </a:br>
            <a:r>
              <a:rPr lang="uk-UA" b="1" dirty="0">
                <a:cs typeface="Times New Roman" panose="02020603050405020304" pitchFamily="18" charset="0"/>
              </a:rPr>
              <a:t>Емі </a:t>
            </a:r>
            <a:r>
              <a:rPr lang="uk-UA" b="1" dirty="0" err="1">
                <a:cs typeface="Times New Roman" panose="02020603050405020304" pitchFamily="18" charset="0"/>
              </a:rPr>
              <a:t>Кармайкл</a:t>
            </a:r>
            <a:endParaRPr lang="en-US" b="1" dirty="0"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57023E-5156-EF3A-CEA7-DB591DE36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72638"/>
            <a:ext cx="10147696" cy="4885362"/>
          </a:xfrm>
        </p:spPr>
        <p:txBody>
          <a:bodyPr>
            <a:normAutofit/>
          </a:bodyPr>
          <a:lstStyle/>
          <a:p>
            <a:r>
              <a:rPr lang="uk-UA" dirty="0"/>
              <a:t>Слухаючи одного з перших місіонерів у Китаї, </a:t>
            </a:r>
            <a:r>
              <a:rPr lang="uk-UA" dirty="0" err="1"/>
              <a:t>Хадсона</a:t>
            </a:r>
            <a:r>
              <a:rPr lang="uk-UA" dirty="0"/>
              <a:t> Тейлора, вона переконалася у своєму покликанні стати місіонеркою. Коротко кажучи, вона поїхала до Японії на 15 місяців, але через проблеми зі здоров’ям мусила виїхати до Індії.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  <a:p>
            <a:r>
              <a:rPr lang="uk-UA" dirty="0"/>
              <a:t>Вона почала працювати з дівчатами в Бангалорі, рятуючи їх від примусової проституції.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6496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B622DB-FA24-EC88-B9DC-65E3B9BD1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8C63BA-9554-0BE5-163A-DBA6CAE1F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00718"/>
            <a:ext cx="10147696" cy="4957281"/>
          </a:xfrm>
        </p:spPr>
        <p:txBody>
          <a:bodyPr>
            <a:normAutofit/>
          </a:bodyPr>
          <a:lstStyle/>
          <a:p>
            <a:r>
              <a:rPr lang="uk-UA" dirty="0"/>
              <a:t>Вона створила притулок для цих дітей, врятувавши понад 1000 з них. Вона присвятила цій справі все своє життя. Колись хтось запитав її, як це – бути місіонеркою. Яка була її відповідь? «Життя місіонера – це просто шанс померти».</a:t>
            </a:r>
          </a:p>
          <a:p>
            <a:pPr marL="0" indent="0">
              <a:buNone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І  Емі залишилася в Індії аж до своєї смерті у віці 83 років. На її могилі стоїть камінь з написом «</a:t>
            </a:r>
            <a:r>
              <a:rPr lang="uk-UA" dirty="0" err="1"/>
              <a:t>Аммаї</a:t>
            </a:r>
            <a:r>
              <a:rPr lang="uk-UA" dirty="0"/>
              <a:t>», — так її з любов’ю називали всі діти. Вона відповіла на Божий заклик: </a:t>
            </a:r>
            <a:r>
              <a:rPr lang="uk-UA" i="1" dirty="0">
                <a:solidFill>
                  <a:srgbClr val="942221"/>
                </a:solidFill>
              </a:rPr>
              <a:t>«Хінені</a:t>
            </a:r>
            <a:r>
              <a:rPr lang="uk-UA" dirty="0">
                <a:solidFill>
                  <a:srgbClr val="942221"/>
                </a:solidFill>
              </a:rPr>
              <a:t>, ось я!»</a:t>
            </a:r>
          </a:p>
        </p:txBody>
      </p:sp>
    </p:spTree>
    <p:extLst>
      <p:ext uri="{BB962C8B-B14F-4D97-AF65-F5344CB8AC3E}">
        <p14:creationId xmlns:p14="http://schemas.microsoft.com/office/powerpoint/2010/main" val="2192230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063B51-8EC0-13B1-D5A1-94A8A4041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39DF5-0AF4-215C-0DAF-8FE9425F0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uk-UA" dirty="0">
                <a:cs typeface="Times New Roman" panose="02020603050405020304" pitchFamily="18" charset="0"/>
              </a:rPr>
              <a:t>Відповіді Богу</a:t>
            </a:r>
            <a:br>
              <a:rPr lang="en-US" b="1" dirty="0">
                <a:cs typeface="Times New Roman" panose="02020603050405020304" pitchFamily="18" charset="0"/>
              </a:rPr>
            </a:br>
            <a:r>
              <a:rPr lang="uk-UA" b="1" dirty="0">
                <a:cs typeface="Times New Roman" panose="02020603050405020304" pitchFamily="18" charset="0"/>
              </a:rPr>
              <a:t>Мімі </a:t>
            </a:r>
            <a:r>
              <a:rPr lang="uk-UA" b="1" dirty="0" err="1">
                <a:cs typeface="Times New Roman" panose="02020603050405020304" pitchFamily="18" charset="0"/>
              </a:rPr>
              <a:t>Шарфенберг</a:t>
            </a:r>
            <a:endParaRPr lang="en-US" b="1" dirty="0"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07E658-3B69-B694-8A79-8E71CAEBDE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10992"/>
            <a:ext cx="10147696" cy="4947007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Молода </a:t>
            </a:r>
            <a:r>
              <a:rPr lang="ru-RU" sz="3200" dirty="0" err="1">
                <a:cs typeface="Times New Roman" panose="02020603050405020304" pitchFamily="18" charset="0"/>
              </a:rPr>
              <a:t>жінка</a:t>
            </a:r>
            <a:r>
              <a:rPr lang="ru-RU" sz="3200" dirty="0">
                <a:cs typeface="Times New Roman" panose="02020603050405020304" pitchFamily="18" charset="0"/>
              </a:rPr>
              <a:t>, яка </a:t>
            </a:r>
            <a:r>
              <a:rPr lang="ru-RU" sz="3200" dirty="0" err="1">
                <a:cs typeface="Times New Roman" panose="02020603050405020304" pitchFamily="18" charset="0"/>
              </a:rPr>
              <a:t>прийняла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хрещення</a:t>
            </a:r>
            <a:r>
              <a:rPr lang="ru-RU" sz="3200" dirty="0">
                <a:cs typeface="Times New Roman" panose="02020603050405020304" pitchFamily="18" charset="0"/>
              </a:rPr>
              <a:t> в Адвентистській </a:t>
            </a:r>
            <a:r>
              <a:rPr lang="ru-RU" sz="3200" dirty="0" err="1">
                <a:cs typeface="Times New Roman" panose="02020603050405020304" pitchFamily="18" charset="0"/>
              </a:rPr>
              <a:t>церкві</a:t>
            </a:r>
            <a:r>
              <a:rPr lang="ru-RU" sz="3200" dirty="0">
                <a:cs typeface="Times New Roman" panose="02020603050405020304" pitchFamily="18" charset="0"/>
              </a:rPr>
              <a:t> у </a:t>
            </a:r>
            <a:r>
              <a:rPr lang="ru-RU" sz="3200" dirty="0" err="1">
                <a:cs typeface="Times New Roman" panose="02020603050405020304" pitchFamily="18" charset="0"/>
              </a:rPr>
              <a:t>віці</a:t>
            </a:r>
            <a:r>
              <a:rPr lang="ru-RU" sz="3200" dirty="0">
                <a:cs typeface="Times New Roman" panose="02020603050405020304" pitchFamily="18" charset="0"/>
              </a:rPr>
              <a:t> 18 </a:t>
            </a:r>
            <a:r>
              <a:rPr lang="ru-RU" sz="3200" dirty="0" err="1">
                <a:cs typeface="Times New Roman" panose="02020603050405020304" pitchFamily="18" charset="0"/>
              </a:rPr>
              <a:t>років</a:t>
            </a:r>
            <a:endParaRPr lang="en-US" sz="3200" dirty="0">
              <a:cs typeface="Times New Roman" panose="02020603050405020304" pitchFamily="18" charset="0"/>
            </a:endParaRPr>
          </a:p>
          <a:p>
            <a:r>
              <a:rPr lang="ru-RU" sz="3200" dirty="0">
                <a:cs typeface="Times New Roman" panose="02020603050405020304" pitchFamily="18" charset="0"/>
              </a:rPr>
              <a:t>У 1903 </a:t>
            </a:r>
            <a:r>
              <a:rPr lang="ru-RU" sz="3200" dirty="0" err="1">
                <a:cs typeface="Times New Roman" panose="02020603050405020304" pitchFamily="18" charset="0"/>
              </a:rPr>
              <a:t>році</a:t>
            </a:r>
            <a:r>
              <a:rPr lang="ru-RU" sz="3200" dirty="0">
                <a:cs typeface="Times New Roman" panose="02020603050405020304" pitchFamily="18" charset="0"/>
              </a:rPr>
              <a:t> вона </a:t>
            </a:r>
            <a:r>
              <a:rPr lang="ru-RU" sz="3200" dirty="0" err="1">
                <a:cs typeface="Times New Roman" panose="02020603050405020304" pitchFamily="18" charset="0"/>
              </a:rPr>
              <a:t>працювала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рознощицею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літератури</a:t>
            </a:r>
            <a:r>
              <a:rPr lang="ru-RU" sz="3200" dirty="0">
                <a:cs typeface="Times New Roman" panose="02020603050405020304" pitchFamily="18" charset="0"/>
              </a:rPr>
              <a:t>, коли </a:t>
            </a:r>
            <a:r>
              <a:rPr lang="ru-RU" sz="3200" dirty="0" err="1">
                <a:cs typeface="Times New Roman" panose="02020603050405020304" pitchFamily="18" charset="0"/>
              </a:rPr>
              <a:t>їй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приснився</a:t>
            </a:r>
            <a:r>
              <a:rPr lang="ru-RU" sz="3200" dirty="0">
                <a:cs typeface="Times New Roman" panose="02020603050405020304" pitchFamily="18" charset="0"/>
              </a:rPr>
              <a:t> сон, у </a:t>
            </a:r>
            <a:r>
              <a:rPr lang="ru-RU" sz="3200" dirty="0" err="1">
                <a:cs typeface="Times New Roman" panose="02020603050405020304" pitchFamily="18" charset="0"/>
              </a:rPr>
              <a:t>якому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іноземні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жінки</a:t>
            </a:r>
            <a:r>
              <a:rPr lang="ru-RU" sz="3200" dirty="0">
                <a:cs typeface="Times New Roman" panose="02020603050405020304" pitchFamily="18" charset="0"/>
              </a:rPr>
              <a:t> кликали </a:t>
            </a:r>
            <a:r>
              <a:rPr lang="ru-RU" sz="3200" dirty="0" err="1">
                <a:cs typeface="Times New Roman" panose="02020603050405020304" pitchFamily="18" charset="0"/>
              </a:rPr>
              <a:t>її</a:t>
            </a:r>
            <a:r>
              <a:rPr lang="ru-RU" sz="3200" dirty="0">
                <a:cs typeface="Times New Roman" panose="02020603050405020304" pitchFamily="18" charset="0"/>
              </a:rPr>
              <a:t> до себе. </a:t>
            </a:r>
            <a:r>
              <a:rPr lang="ru-RU" sz="3200" dirty="0" err="1">
                <a:cs typeface="Times New Roman" panose="02020603050405020304" pitchFamily="18" charset="0"/>
              </a:rPr>
              <a:t>Потім</a:t>
            </a:r>
            <a:r>
              <a:rPr lang="ru-RU" sz="3200" dirty="0">
                <a:cs typeface="Times New Roman" panose="02020603050405020304" pitchFamily="18" charset="0"/>
              </a:rPr>
              <a:t> вона </a:t>
            </a:r>
            <a:r>
              <a:rPr lang="ru-RU" sz="3200" dirty="0" err="1">
                <a:cs typeface="Times New Roman" panose="02020603050405020304" pitchFamily="18" charset="0"/>
              </a:rPr>
              <a:t>отримала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запрошення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від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Генеральної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конференції</a:t>
            </a:r>
            <a:r>
              <a:rPr lang="ru-RU" sz="3200" dirty="0"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cs typeface="Times New Roman" panose="02020603050405020304" pitchFamily="18" charset="0"/>
              </a:rPr>
              <a:t>поїхати</a:t>
            </a:r>
            <a:r>
              <a:rPr lang="ru-RU" sz="3200" dirty="0">
                <a:cs typeface="Times New Roman" panose="02020603050405020304" pitchFamily="18" charset="0"/>
              </a:rPr>
              <a:t> до </a:t>
            </a:r>
            <a:r>
              <a:rPr lang="ru-RU" sz="3200" dirty="0" err="1">
                <a:cs typeface="Times New Roman" panose="02020603050405020304" pitchFamily="18" charset="0"/>
              </a:rPr>
              <a:t>Кореї</a:t>
            </a:r>
            <a:r>
              <a:rPr lang="ru-RU" sz="3200" dirty="0">
                <a:cs typeface="Times New Roman" panose="02020603050405020304" pitchFamily="18" charset="0"/>
              </a:rPr>
              <a:t> як </a:t>
            </a:r>
            <a:r>
              <a:rPr lang="ru-RU" sz="3200" dirty="0" err="1">
                <a:cs typeface="Times New Roman" panose="02020603050405020304" pitchFamily="18" charset="0"/>
              </a:rPr>
              <a:t>місіонерка</a:t>
            </a:r>
            <a:endParaRPr lang="en-US" sz="3200" dirty="0">
              <a:cs typeface="Times New Roman" panose="02020603050405020304" pitchFamily="18" charset="0"/>
            </a:endParaRPr>
          </a:p>
          <a:p>
            <a:r>
              <a:rPr lang="uk-UA" sz="3200" dirty="0"/>
              <a:t>Вона відповіла на цей заклик, поїхавши туди і ставши першою незаміжньою </a:t>
            </a:r>
            <a:r>
              <a:rPr lang="uk-UA" sz="3200" dirty="0" err="1"/>
              <a:t>адвентистською</a:t>
            </a:r>
            <a:r>
              <a:rPr lang="uk-UA" sz="3200" dirty="0"/>
              <a:t> місіонеркою в Кореї. </a:t>
            </a:r>
            <a:endParaRPr lang="en-US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0925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5DB407-38E4-57C2-9433-4A0313DE3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42859-407C-2593-405F-B93C11F1B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40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BR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4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1AA0D2-C580-B2D0-6E00-A3B03FE3EA54}"/>
              </a:ext>
            </a:extLst>
          </p:cNvPr>
          <p:cNvSpPr txBox="1"/>
          <p:nvPr/>
        </p:nvSpPr>
        <p:spPr>
          <a:xfrm>
            <a:off x="277401" y="2108994"/>
            <a:ext cx="1009489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3200" dirty="0"/>
              <a:t>Вона вивчила мову, перекладала для відвідувачів, писала книги про Біблію корейською мовою та перекладала інші книги з англійської на корейську. Її основною діяльністю було навчання та підготовка жінок їхньою рідною мовою. Вона померла у віці 35 років, віддавши своє життя у відповідь на Божий заклик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2528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6E5BF6-CF8E-D101-2804-872086783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80ED7-E972-D2C4-FCED-17A1EA41E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b="1" dirty="0"/>
              <a:t>Висновок</a:t>
            </a:r>
            <a:endParaRPr lang="pt-BR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stanty Cortez" panose="02000506000000020003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50CC7-D78C-5F91-97F9-7D0FD1A2D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10147696" cy="4754526"/>
          </a:xfrm>
        </p:spPr>
        <p:txBody>
          <a:bodyPr>
            <a:normAutofit/>
          </a:bodyPr>
          <a:lstStyle/>
          <a:p>
            <a:r>
              <a:rPr lang="uk-UA" sz="3200" dirty="0"/>
              <a:t>Якби нам доручили вибрати людей, які б робили великі справи, цікаво, чи шукали б ми найвродливіших і найталановитіших людей із найкращих родин, найосвіченіших людей, щоб вони виконували для нас важливу роботу. </a:t>
            </a:r>
          </a:p>
          <a:p>
            <a:endParaRPr lang="uk-UA" sz="3200" dirty="0"/>
          </a:p>
          <a:p>
            <a:r>
              <a:rPr lang="uk-UA" sz="3200" dirty="0"/>
              <a:t>Але якщо ми згадаємо людей, про яких ми говорили сьогодні </a:t>
            </a:r>
            <a:r>
              <a:rPr lang="uk-UA" sz="3200" i="1" dirty="0"/>
              <a:t>(Ісая, Мойсей, Йона, Самуїл, Петро, безіменна жінка, Марія, Емі, Мімі), </a:t>
            </a:r>
            <a:r>
              <a:rPr lang="uk-UA" sz="3200" dirty="0"/>
              <a:t>то якими вони були? </a:t>
            </a:r>
          </a:p>
        </p:txBody>
      </p:sp>
    </p:spTree>
    <p:extLst>
      <p:ext uri="{BB962C8B-B14F-4D97-AF65-F5344CB8AC3E}">
        <p14:creationId xmlns:p14="http://schemas.microsoft.com/office/powerpoint/2010/main" val="2618999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A8508B-46FD-D670-92EC-06DAF9DAF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4580E-4E70-B78B-9798-12A480CAB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chemeClr val="bg1"/>
                </a:solidFill>
              </a:rPr>
              <a:t>ВСТУП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DDE74-4A27-6FCF-375F-26BAEB4EB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5410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uk-UA" sz="3200" dirty="0"/>
              <a:t>Більше ніж «Ось я», </a:t>
            </a:r>
          </a:p>
          <a:p>
            <a:pPr marL="0" indent="0">
              <a:buNone/>
            </a:pPr>
            <a:r>
              <a:rPr lang="uk-UA" sz="3200" dirty="0"/>
              <a:t>це означає: </a:t>
            </a:r>
            <a:r>
              <a:rPr lang="uk-UA" sz="3200" b="1" i="1" dirty="0"/>
              <a:t>«Я тут, готовий і чекаю, щоб зробити все, що ти попросиш мене, навіть якщо я не знаю, про що ти мене попросиш». </a:t>
            </a:r>
            <a:endParaRPr lang="pt-BR" sz="3200" b="1" i="1" dirty="0">
              <a:solidFill>
                <a:srgbClr val="9422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1536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5F0961-F647-723F-4FE3-35F9000A0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26FEDF-05E8-613C-A1C3-E1485C014E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40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BR" sz="1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sz="4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DFEEDF-5CBB-C4EE-38CA-964CDD47F3E5}"/>
              </a:ext>
            </a:extLst>
          </p:cNvPr>
          <p:cNvSpPr txBox="1"/>
          <p:nvPr/>
        </p:nvSpPr>
        <p:spPr>
          <a:xfrm>
            <a:off x="256854" y="2108994"/>
            <a:ext cx="1011544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3200" dirty="0"/>
              <a:t>Це були </a:t>
            </a:r>
            <a:r>
              <a:rPr lang="uk-UA" sz="3200" i="1" dirty="0"/>
              <a:t>звичайні люди</a:t>
            </a:r>
            <a:r>
              <a:rPr lang="uk-UA" sz="3200" dirty="0"/>
              <a:t>... такі самі, як ви і я.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200" dirty="0"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3200" dirty="0">
                <a:cs typeface="Times New Roman" panose="02020603050405020304" pitchFamily="18" charset="0"/>
              </a:rPr>
              <a:t>Він шукає </a:t>
            </a:r>
            <a:r>
              <a:rPr lang="uk-UA" sz="3200" i="1" dirty="0">
                <a:cs typeface="Times New Roman" panose="02020603050405020304" pitchFamily="18" charset="0"/>
              </a:rPr>
              <a:t>звичайних людей</a:t>
            </a:r>
            <a:r>
              <a:rPr lang="uk-UA" sz="3200" dirty="0">
                <a:cs typeface="Times New Roman" panose="02020603050405020304" pitchFamily="18" charset="0"/>
              </a:rPr>
              <a:t>, які готові бути доступними і віддані тому, щоб чути Його поклик — тих, хто відповідає: «Хінені, ось я, відданий і готовий до всього, до чого Ти мене покличеш».</a:t>
            </a:r>
            <a:endParaRPr lang="en-US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8121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CD51E2-79EC-A558-4F30-EA92838C6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614F7D5-24DE-1397-EDB6-BA363A602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402" y="1880170"/>
            <a:ext cx="9947253" cy="4977829"/>
          </a:xfrm>
        </p:spPr>
        <p:txBody>
          <a:bodyPr>
            <a:normAutofit/>
          </a:bodyPr>
          <a:lstStyle/>
          <a:p>
            <a:r>
              <a:rPr lang="uk-UA" sz="3200" dirty="0"/>
              <a:t>Усі ми маємо зробити вибір, відповісти на Боже покликання у наших серцях, бути тими жінками, якими Він хоче нас бачити; виконувати завдання, великі чи малі; і йти шляхами, які Він приготував для нас.</a:t>
            </a:r>
            <a:endParaRPr lang="en-US" sz="3200" dirty="0">
              <a:cs typeface="Times New Roman" panose="02020603050405020304" pitchFamily="18" charset="0"/>
            </a:endParaRPr>
          </a:p>
          <a:p>
            <a:r>
              <a:rPr lang="uk-UA" sz="3200" dirty="0"/>
              <a:t>Не має значення, які в нас здібності, не має значення, скільки нам років, не має значення, яку освіту ми отримали, не має значення хаос у світі навколо нас!</a:t>
            </a:r>
            <a:endParaRPr lang="en-US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5966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DD0842-E166-9D7D-B970-7AB4DBD6A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80DEE7F-B1E9-0B0A-82F7-39698FB85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128" y="1719618"/>
            <a:ext cx="9957527" cy="513838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Давайте сьогодні зобов’яжемося віддати себе Йому, бути готовими підкоритися Йому, довіряючи словам ангела, сказаним Марії: </a:t>
            </a:r>
          </a:p>
          <a:p>
            <a:endParaRPr lang="uk-UA" dirty="0"/>
          </a:p>
          <a:p>
            <a:pPr marL="0" indent="0" algn="ctr">
              <a:buNone/>
            </a:pPr>
            <a:r>
              <a:rPr lang="uk-UA" sz="3200" b="1" dirty="0">
                <a:solidFill>
                  <a:srgbClr val="942221"/>
                </a:solidFill>
              </a:rPr>
              <a:t>«З Богом немає нічого неможливого!» </a:t>
            </a:r>
          </a:p>
          <a:p>
            <a:pPr marL="0" indent="0" algn="ctr">
              <a:buNone/>
            </a:pPr>
            <a:r>
              <a:rPr lang="uk-UA" b="1" i="1" dirty="0">
                <a:solidFill>
                  <a:srgbClr val="942221"/>
                </a:solidFill>
              </a:rPr>
              <a:t>Хінені</a:t>
            </a:r>
            <a:r>
              <a:rPr lang="uk-UA" b="1" dirty="0">
                <a:solidFill>
                  <a:srgbClr val="94222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24667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B60A2A-9700-92F8-A48D-F4BE2785F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E29B9-1A78-59DE-D63E-32FDD7E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10766248" cy="1325563"/>
          </a:xfrm>
        </p:spPr>
        <p:txBody>
          <a:bodyPr>
            <a:normAutofit/>
          </a:bodyPr>
          <a:lstStyle/>
          <a:p>
            <a:r>
              <a:rPr lang="uk-UA" b="1" i="1" dirty="0"/>
              <a:t>Хто ще говорив Хінені</a:t>
            </a:r>
            <a:endParaRPr lang="pt-BR" b="1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18C0D-9E99-5EA7-10C9-7D56873F2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r>
              <a:rPr lang="uk-UA" sz="3200" dirty="0"/>
              <a:t>Авраам сказав це, коли його попросили принести в жертву </a:t>
            </a:r>
            <a:r>
              <a:rPr lang="uk-UA" sz="3200" dirty="0" err="1"/>
              <a:t>Ісаака</a:t>
            </a:r>
            <a:r>
              <a:rPr lang="uk-UA" sz="3200" dirty="0"/>
              <a:t>. </a:t>
            </a:r>
          </a:p>
          <a:p>
            <a:r>
              <a:rPr lang="uk-UA" sz="3200" dirty="0"/>
              <a:t>Це сказав Мойсей біля палаючого куща.</a:t>
            </a:r>
          </a:p>
          <a:p>
            <a:r>
              <a:rPr lang="uk-UA" sz="3200" dirty="0">
                <a:cs typeface="Times New Roman" panose="02020603050405020304" pitchFamily="18" charset="0"/>
              </a:rPr>
              <a:t>Це слово використав Ісая</a:t>
            </a:r>
            <a:r>
              <a:rPr lang="en-US" sz="3200" dirty="0">
                <a:cs typeface="Times New Roman" panose="02020603050405020304" pitchFamily="18" charset="0"/>
              </a:rPr>
              <a:t>,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3200" dirty="0"/>
              <a:t>І я почув голос Господа, Який промовляв: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3200" dirty="0"/>
              <a:t>Кого пошлю, і хто піде до цього народу?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3200" dirty="0"/>
              <a:t> І я сказав: Ось я! </a:t>
            </a:r>
            <a:r>
              <a:rPr lang="uk-UA" sz="3200" i="1" dirty="0"/>
              <a:t>[Хінені] </a:t>
            </a:r>
            <a:r>
              <a:rPr lang="uk-UA" sz="3200" dirty="0"/>
              <a:t>Пошли мене!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3200" i="1" dirty="0">
                <a:cs typeface="Times New Roman" panose="02020603050405020304" pitchFamily="18" charset="0"/>
              </a:rPr>
              <a:t>Ісаї 6:8</a:t>
            </a:r>
            <a:endParaRPr lang="en-US" sz="3200" i="1" dirty="0">
              <a:cs typeface="Times New Roman" panose="02020603050405020304" pitchFamily="18" charset="0"/>
            </a:endParaRPr>
          </a:p>
          <a:p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4277950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C6440-E834-EC94-A96A-7169F8458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uk-UA" dirty="0">
                <a:cs typeface="Times New Roman" panose="02020603050405020304" pitchFamily="18" charset="0"/>
              </a:rPr>
              <a:t>ВІДПОВІДІ БОГУ</a:t>
            </a:r>
            <a:br>
              <a:rPr lang="en-US" b="1" dirty="0">
                <a:cs typeface="Times New Roman" panose="02020603050405020304" pitchFamily="18" charset="0"/>
              </a:rPr>
            </a:br>
            <a:r>
              <a:rPr lang="uk-UA" b="1" i="1" dirty="0">
                <a:cs typeface="Times New Roman" panose="02020603050405020304" pitchFamily="18" charset="0"/>
              </a:rPr>
              <a:t>ЙОНА</a:t>
            </a:r>
            <a:endParaRPr lang="en-US" b="1" i="1" dirty="0"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5998E9-A872-BDAD-BAC7-51D19DBAF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/>
          </a:bodyPr>
          <a:lstStyle/>
          <a:p>
            <a:r>
              <a:rPr lang="uk-UA" sz="3600" dirty="0"/>
              <a:t>У </a:t>
            </a:r>
            <a:r>
              <a:rPr lang="uk-UA" sz="3600" i="1" dirty="0"/>
              <a:t>Йони 1:2 </a:t>
            </a:r>
            <a:r>
              <a:rPr lang="uk-UA" sz="3600" dirty="0"/>
              <a:t>Боже покликання було таким: «Устань, піди до великого міста Ніневії і проповідуй у ньому, оскільки до Мене донісся крик його зла.». </a:t>
            </a:r>
          </a:p>
          <a:p>
            <a:r>
              <a:rPr lang="uk-UA" sz="3600" dirty="0"/>
              <a:t>Якою була відповідь Йони на пряме покликання і прохання Бога?</a:t>
            </a:r>
            <a:r>
              <a:rPr lang="en-US" sz="3600" dirty="0"/>
              <a:t>                                </a:t>
            </a:r>
            <a:endParaRPr lang="uk-UA" sz="3600" dirty="0"/>
          </a:p>
          <a:p>
            <a:pPr marL="0" indent="0" algn="ctr">
              <a:buNone/>
            </a:pPr>
            <a:endParaRPr lang="uk-UA" sz="4400" dirty="0">
              <a:solidFill>
                <a:srgbClr val="942221"/>
              </a:solidFill>
            </a:endParaRPr>
          </a:p>
          <a:p>
            <a:pPr marL="0" indent="0" algn="ctr">
              <a:buNone/>
            </a:pPr>
            <a:r>
              <a:rPr lang="uk-UA" sz="4400" dirty="0">
                <a:solidFill>
                  <a:srgbClr val="942221"/>
                </a:solidFill>
              </a:rPr>
              <a:t>Йона не відповів.</a:t>
            </a:r>
            <a:endParaRPr lang="en-US" sz="4400" dirty="0">
              <a:solidFill>
                <a:srgbClr val="9422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296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AFD3D4-8A2A-8595-12BE-5B48C835E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5B3E7-6FE5-597E-20C2-D1EFB2B5A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5410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3600" dirty="0"/>
              <a:t>«І встав Йона, щоб від Господнього обличчя втекти до Тарсіса, спустився до </a:t>
            </a:r>
            <a:r>
              <a:rPr lang="uk-UA" sz="3600" dirty="0" err="1"/>
              <a:t>Йоппії</a:t>
            </a:r>
            <a:r>
              <a:rPr lang="uk-UA" sz="3600" dirty="0"/>
              <a:t> та знайшов корабель, що прямував до Тарсіса, дав свою плату за подорож і піднявся на нього, аби від Господнього обличчя плисти з ними до Тарсіса.»    </a:t>
            </a:r>
          </a:p>
          <a:p>
            <a:pPr marL="0" indent="0" algn="just">
              <a:buNone/>
            </a:pPr>
            <a:r>
              <a:rPr lang="uk-UA" sz="3600" i="1" dirty="0"/>
              <a:t>                                                                          Йони 1:3</a:t>
            </a:r>
            <a:endParaRPr lang="pt-BR" sz="3600" i="1" dirty="0"/>
          </a:p>
        </p:txBody>
      </p:sp>
    </p:spTree>
    <p:extLst>
      <p:ext uri="{BB962C8B-B14F-4D97-AF65-F5344CB8AC3E}">
        <p14:creationId xmlns:p14="http://schemas.microsoft.com/office/powerpoint/2010/main" val="1599987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2E00BD-A528-0D92-270E-727CDC670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1761E-24DE-7E0B-3074-517F9673E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sz="4800" b="1" dirty="0">
                <a:solidFill>
                  <a:schemeClr val="bg1"/>
                </a:solidFill>
              </a:rPr>
              <a:t>Дії Йони</a:t>
            </a: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4928F8-E53A-90BD-0C6D-BF8CB954B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10161344" cy="48568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dirty="0"/>
              <a:t>Жодного слова. Йона </a:t>
            </a:r>
            <a:r>
              <a:rPr lang="uk-UA" sz="3600" b="1" i="1" dirty="0"/>
              <a:t>нічого</a:t>
            </a:r>
            <a:r>
              <a:rPr lang="uk-UA" sz="3600" i="1" dirty="0"/>
              <a:t> </a:t>
            </a:r>
            <a:r>
              <a:rPr lang="uk-UA" sz="3600" dirty="0"/>
              <a:t>не сказав. Його дії дуже голосно відповіли Господу. Він не тільки не відповів, але й пішов у протилежному напрямку «від ГОСПОДА». Він намагався втекти від Господа!</a:t>
            </a:r>
          </a:p>
          <a:p>
            <a:pPr marL="0" indent="0">
              <a:buNone/>
            </a:pPr>
            <a:endParaRPr lang="en-US" sz="36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3600" dirty="0">
                <a:solidFill>
                  <a:srgbClr val="942221"/>
                </a:solidFill>
              </a:rPr>
              <a:t>За шкалою від поганих до хороших відповідей на Божий заклик він отримує приз за найгіршу!</a:t>
            </a:r>
            <a:r>
              <a:rPr lang="en-US" sz="3600" dirty="0">
                <a:solidFill>
                  <a:srgbClr val="942221"/>
                </a:solidFill>
              </a:rPr>
              <a:t> </a:t>
            </a:r>
            <a:endParaRPr lang="pt-BR" sz="3600" dirty="0">
              <a:solidFill>
                <a:srgbClr val="942221"/>
              </a:solidFill>
            </a:endParaRPr>
          </a:p>
          <a:p>
            <a:pPr marL="0" indent="0">
              <a:buNone/>
            </a:pP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877350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5DEC95-05A3-0D00-8E0B-9FE61EB04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sz="4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Застосування</a:t>
            </a:r>
            <a:endParaRPr lang="pt-BR" sz="4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BC43C29-F9D6-9ADC-E95D-ADDD602380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209" y="1719618"/>
            <a:ext cx="10029446" cy="5138382"/>
          </a:xfrm>
        </p:spPr>
        <p:txBody>
          <a:bodyPr>
            <a:normAutofit/>
          </a:bodyPr>
          <a:lstStyle/>
          <a:p>
            <a:endParaRPr lang="en-US" sz="3200" dirty="0"/>
          </a:p>
          <a:p>
            <a:r>
              <a:rPr lang="uk-UA" dirty="0"/>
              <a:t>Чи робили ви коли-небудь так, коли відчували лагідне підштовхування Бога? </a:t>
            </a:r>
          </a:p>
          <a:p>
            <a:r>
              <a:rPr lang="uk-UA" dirty="0"/>
              <a:t>Він хоче, щоб ви заступилися за когось, хто не може заступитися за себе сам.</a:t>
            </a:r>
          </a:p>
          <a:p>
            <a:r>
              <a:rPr lang="uk-UA" dirty="0"/>
              <a:t>Він підштовхує вас поговорити зі своїм колегою про Ісуса. </a:t>
            </a:r>
          </a:p>
          <a:p>
            <a:r>
              <a:rPr lang="uk-UA" dirty="0"/>
              <a:t>Хтось просить вас вести біблійне вивчення або встати й заспівати... або, можливо, це щось інше. 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470095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3086</TotalTime>
  <Words>2479</Words>
  <Application>Microsoft Macintosh PowerPoint</Application>
  <PresentationFormat>Широкоэкранный</PresentationFormat>
  <Paragraphs>216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50" baseType="lpstr">
      <vt:lpstr>Aptos</vt:lpstr>
      <vt:lpstr>Arial</vt:lpstr>
      <vt:lpstr>Calibri</vt:lpstr>
      <vt:lpstr>Calibri Light</vt:lpstr>
      <vt:lpstr>Montserrat SemiBold</vt:lpstr>
      <vt:lpstr>Rastanty Cortez</vt:lpstr>
      <vt:lpstr>Times New Roman</vt:lpstr>
      <vt:lpstr>Office Theme</vt:lpstr>
      <vt:lpstr>Презентация PowerPoint</vt:lpstr>
      <vt:lpstr>Ісаї 6:8</vt:lpstr>
      <vt:lpstr>ВСТУП</vt:lpstr>
      <vt:lpstr>ВСТУП</vt:lpstr>
      <vt:lpstr>Хто ще говорив Хінені</vt:lpstr>
      <vt:lpstr>ВІДПОВІДІ БОГУ ЙОНА</vt:lpstr>
      <vt:lpstr>Презентация PowerPoint</vt:lpstr>
      <vt:lpstr>Дії Йони</vt:lpstr>
      <vt:lpstr>Застосування</vt:lpstr>
      <vt:lpstr>Застосування</vt:lpstr>
      <vt:lpstr>ВІДПОВІДІ БОГУ Петро</vt:lpstr>
      <vt:lpstr>Прохання Ісуса та відповідь Петра</vt:lpstr>
      <vt:lpstr>Прохання Ісуса та відповідь Петра</vt:lpstr>
      <vt:lpstr>Прохання Ісуса та відповідь Петра</vt:lpstr>
      <vt:lpstr>Результат</vt:lpstr>
      <vt:lpstr>Застосування</vt:lpstr>
      <vt:lpstr>ВІДПОВІДІ БОГУ Самуїл</vt:lpstr>
      <vt:lpstr>Презентация PowerPoint</vt:lpstr>
      <vt:lpstr>Відповідь Самуїла</vt:lpstr>
      <vt:lpstr>Відповідь Самуїла</vt:lpstr>
      <vt:lpstr>Застосування</vt:lpstr>
      <vt:lpstr>Презентация PowerPoint</vt:lpstr>
      <vt:lpstr>Відповіді Богу Жінка без імені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ВІДПОВІДІ БОГУ Молода діва Марія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Відповіді Богу Молода дівчина в 1800-их:  Емі Кармайкл</vt:lpstr>
      <vt:lpstr>Презентация PowerPoint</vt:lpstr>
      <vt:lpstr>Відповіді Богу Мімі Шарфенберг</vt:lpstr>
      <vt:lpstr>Презентация PowerPoint</vt:lpstr>
      <vt:lpstr>Висновок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creator>Erika Miike</dc:creator>
  <cp:lastModifiedBy>Ірина Бегас</cp:lastModifiedBy>
  <cp:revision>35</cp:revision>
  <dcterms:created xsi:type="dcterms:W3CDTF">2023-02-14T12:16:54Z</dcterms:created>
  <dcterms:modified xsi:type="dcterms:W3CDTF">2026-05-01T16:35:43Z</dcterms:modified>
</cp:coreProperties>
</file>